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41" r:id="rId1"/>
  </p:sldMasterIdLst>
  <p:notesMasterIdLst>
    <p:notesMasterId r:id="rId24"/>
  </p:notesMasterIdLst>
  <p:sldIdLst>
    <p:sldId id="256" r:id="rId2"/>
    <p:sldId id="257" r:id="rId3"/>
    <p:sldId id="271" r:id="rId4"/>
    <p:sldId id="273" r:id="rId5"/>
    <p:sldId id="258" r:id="rId6"/>
    <p:sldId id="259" r:id="rId7"/>
    <p:sldId id="282" r:id="rId8"/>
    <p:sldId id="260" r:id="rId9"/>
    <p:sldId id="275" r:id="rId10"/>
    <p:sldId id="269" r:id="rId11"/>
    <p:sldId id="276" r:id="rId12"/>
    <p:sldId id="279" r:id="rId13"/>
    <p:sldId id="277" r:id="rId14"/>
    <p:sldId id="278" r:id="rId15"/>
    <p:sldId id="264" r:id="rId16"/>
    <p:sldId id="265" r:id="rId17"/>
    <p:sldId id="280" r:id="rId18"/>
    <p:sldId id="266" r:id="rId19"/>
    <p:sldId id="267" r:id="rId20"/>
    <p:sldId id="268" r:id="rId21"/>
    <p:sldId id="281" r:id="rId22"/>
    <p:sldId id="272" r:id="rId2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unita KB" initials="PB" lastIdx="1" clrIdx="0">
    <p:extLst>
      <p:ext uri="{19B8F6BF-5375-455C-9EA6-DF929625EA0E}">
        <p15:presenceInfo xmlns:p15="http://schemas.microsoft.com/office/powerpoint/2012/main" userId="Punita KB" providerId="None"/>
      </p:ext>
    </p:extLst>
  </p:cmAuthor>
  <p:cmAuthor id="2" name="Geeta Shivdasani" initials="GS" lastIdx="20" clrIdx="1">
    <p:extLst>
      <p:ext uri="{19B8F6BF-5375-455C-9EA6-DF929625EA0E}">
        <p15:presenceInfo xmlns:p15="http://schemas.microsoft.com/office/powerpoint/2012/main" userId="S::gshivdasani@worldbank.org::88c3df44-50be-43ae-a07c-a48ebd98656e" providerId="AD"/>
      </p:ext>
    </p:extLst>
  </p:cmAuthor>
  <p:cmAuthor id="3" name="Rajesh Meena ,NPIU" initials="RM" lastIdx="18" clrIdx="2">
    <p:extLst>
      <p:ext uri="{19B8F6BF-5375-455C-9EA6-DF929625EA0E}">
        <p15:presenceInfo xmlns:p15="http://schemas.microsoft.com/office/powerpoint/2012/main" userId="Rajesh Meena ,NPI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E835495-5EBA-4311-9809-464DE93391D4}" v="57" dt="2021-02-07T12:11:37.99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120" d="100"/>
          <a:sy n="120" d="100"/>
        </p:scale>
        <p:origin x="17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AFFB956-4A8B-4AED-8F12-11A5603B1C82}" type="datetimeFigureOut">
              <a:rPr lang="en-US" smtClean="0"/>
              <a:t>2/17/2021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23047F9-936A-4928-AE6A-58128BC9723F}" type="slidenum">
              <a:rPr lang="en-US" smtClean="0"/>
              <a:t>‹#›</a:t>
            </a:fld>
            <a:endParaRPr lang="en-US"/>
          </a:p>
        </p:txBody>
      </p:sp>
    </p:spTree>
    <p:extLst>
      <p:ext uri="{BB962C8B-B14F-4D97-AF65-F5344CB8AC3E}">
        <p14:creationId xmlns:p14="http://schemas.microsoft.com/office/powerpoint/2010/main" val="30904935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3047F9-936A-4928-AE6A-58128BC9723F}" type="slidenum">
              <a:rPr lang="en-US" smtClean="0"/>
              <a:t>4</a:t>
            </a:fld>
            <a:endParaRPr lang="en-US"/>
          </a:p>
        </p:txBody>
      </p:sp>
    </p:spTree>
    <p:extLst>
      <p:ext uri="{BB962C8B-B14F-4D97-AF65-F5344CB8AC3E}">
        <p14:creationId xmlns:p14="http://schemas.microsoft.com/office/powerpoint/2010/main" val="7841208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3047F9-936A-4928-AE6A-58128BC9723F}" type="slidenum">
              <a:rPr lang="en-US" smtClean="0"/>
              <a:t>8</a:t>
            </a:fld>
            <a:endParaRPr lang="en-US"/>
          </a:p>
        </p:txBody>
      </p:sp>
    </p:spTree>
    <p:extLst>
      <p:ext uri="{BB962C8B-B14F-4D97-AF65-F5344CB8AC3E}">
        <p14:creationId xmlns:p14="http://schemas.microsoft.com/office/powerpoint/2010/main" val="23041233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3047F9-936A-4928-AE6A-58128BC9723F}" type="slidenum">
              <a:rPr lang="en-US" smtClean="0"/>
              <a:t>9</a:t>
            </a:fld>
            <a:endParaRPr lang="en-US"/>
          </a:p>
        </p:txBody>
      </p:sp>
    </p:spTree>
    <p:extLst>
      <p:ext uri="{BB962C8B-B14F-4D97-AF65-F5344CB8AC3E}">
        <p14:creationId xmlns:p14="http://schemas.microsoft.com/office/powerpoint/2010/main" val="3259917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3047F9-936A-4928-AE6A-58128BC9723F}" type="slidenum">
              <a:rPr lang="en-US" smtClean="0"/>
              <a:t>11</a:t>
            </a:fld>
            <a:endParaRPr lang="en-US"/>
          </a:p>
        </p:txBody>
      </p:sp>
    </p:spTree>
    <p:extLst>
      <p:ext uri="{BB962C8B-B14F-4D97-AF65-F5344CB8AC3E}">
        <p14:creationId xmlns:p14="http://schemas.microsoft.com/office/powerpoint/2010/main" val="6014833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3047F9-936A-4928-AE6A-58128BC9723F}" type="slidenum">
              <a:rPr lang="en-US" smtClean="0"/>
              <a:t>12</a:t>
            </a:fld>
            <a:endParaRPr lang="en-US"/>
          </a:p>
        </p:txBody>
      </p:sp>
    </p:spTree>
    <p:extLst>
      <p:ext uri="{BB962C8B-B14F-4D97-AF65-F5344CB8AC3E}">
        <p14:creationId xmlns:p14="http://schemas.microsoft.com/office/powerpoint/2010/main" val="20352089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3047F9-936A-4928-AE6A-58128BC9723F}" type="slidenum">
              <a:rPr lang="en-US" smtClean="0"/>
              <a:t>13</a:t>
            </a:fld>
            <a:endParaRPr lang="en-US"/>
          </a:p>
        </p:txBody>
      </p:sp>
    </p:spTree>
    <p:extLst>
      <p:ext uri="{BB962C8B-B14F-4D97-AF65-F5344CB8AC3E}">
        <p14:creationId xmlns:p14="http://schemas.microsoft.com/office/powerpoint/2010/main" val="12707197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a:t>Friday, February 17, 2021</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AFBD7D-355D-49A3-8082-685673155FDD}" type="slidenum">
              <a:rPr lang="en-US" smtClean="0"/>
              <a:t>‹#›</a:t>
            </a:fld>
            <a:endParaRPr lang="en-US" dirty="0"/>
          </a:p>
        </p:txBody>
      </p:sp>
    </p:spTree>
    <p:extLst>
      <p:ext uri="{BB962C8B-B14F-4D97-AF65-F5344CB8AC3E}">
        <p14:creationId xmlns:p14="http://schemas.microsoft.com/office/powerpoint/2010/main" val="3255968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a:t>Friday, February 17, 2021</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AFBD7D-355D-49A3-8082-685673155FDD}" type="slidenum">
              <a:rPr lang="en-US" smtClean="0"/>
              <a:t>‹#›</a:t>
            </a:fld>
            <a:endParaRPr lang="en-US"/>
          </a:p>
        </p:txBody>
      </p:sp>
    </p:spTree>
    <p:extLst>
      <p:ext uri="{BB962C8B-B14F-4D97-AF65-F5344CB8AC3E}">
        <p14:creationId xmlns:p14="http://schemas.microsoft.com/office/powerpoint/2010/main" val="1427176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a:t>Friday, February 17, 2021</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AFBD7D-355D-49A3-8082-685673155FDD}"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199070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a:t>Friday, February 17, 2021</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AFBD7D-355D-49A3-8082-685673155FDD}" type="slidenum">
              <a:rPr lang="en-US" smtClean="0"/>
              <a:t>‹#›</a:t>
            </a:fld>
            <a:endParaRPr lang="en-US"/>
          </a:p>
        </p:txBody>
      </p:sp>
    </p:spTree>
    <p:extLst>
      <p:ext uri="{BB962C8B-B14F-4D97-AF65-F5344CB8AC3E}">
        <p14:creationId xmlns:p14="http://schemas.microsoft.com/office/powerpoint/2010/main" val="12930348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a:t>Friday, February 17, 2021</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AFBD7D-355D-49A3-8082-685673155FDD}"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953239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a:t>Friday, February 17, 2021</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AFBD7D-355D-49A3-8082-685673155FDD}" type="slidenum">
              <a:rPr lang="en-US" smtClean="0"/>
              <a:t>‹#›</a:t>
            </a:fld>
            <a:endParaRPr lang="en-US"/>
          </a:p>
        </p:txBody>
      </p:sp>
    </p:spTree>
    <p:extLst>
      <p:ext uri="{BB962C8B-B14F-4D97-AF65-F5344CB8AC3E}">
        <p14:creationId xmlns:p14="http://schemas.microsoft.com/office/powerpoint/2010/main" val="42451071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Friday, February 17, 2021</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AFBD7D-355D-49A3-8082-685673155FDD}" type="slidenum">
              <a:rPr lang="en-US" smtClean="0"/>
              <a:t>‹#›</a:t>
            </a:fld>
            <a:endParaRPr lang="en-US"/>
          </a:p>
        </p:txBody>
      </p:sp>
    </p:spTree>
    <p:extLst>
      <p:ext uri="{BB962C8B-B14F-4D97-AF65-F5344CB8AC3E}">
        <p14:creationId xmlns:p14="http://schemas.microsoft.com/office/powerpoint/2010/main" val="11142881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Friday, February 17, 2021</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AFBD7D-355D-49A3-8082-685673155FDD}" type="slidenum">
              <a:rPr lang="en-US" smtClean="0"/>
              <a:t>‹#›</a:t>
            </a:fld>
            <a:endParaRPr lang="en-US"/>
          </a:p>
        </p:txBody>
      </p:sp>
    </p:spTree>
    <p:extLst>
      <p:ext uri="{BB962C8B-B14F-4D97-AF65-F5344CB8AC3E}">
        <p14:creationId xmlns:p14="http://schemas.microsoft.com/office/powerpoint/2010/main" val="1985736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Friday, February 17, 2021</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AFBD7D-355D-49A3-8082-685673155FDD}" type="slidenum">
              <a:rPr lang="en-US" smtClean="0"/>
              <a:t>‹#›</a:t>
            </a:fld>
            <a:endParaRPr lang="en-US" dirty="0"/>
          </a:p>
        </p:txBody>
      </p:sp>
      <p:pic>
        <p:nvPicPr>
          <p:cNvPr id="7" name="Picture 6">
            <a:extLst>
              <a:ext uri="{FF2B5EF4-FFF2-40B4-BE49-F238E27FC236}">
                <a16:creationId xmlns:a16="http://schemas.microsoft.com/office/drawing/2014/main" id="{F50583A7-DA33-47C8-A010-2E791615B25A}"/>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597543" y="0"/>
            <a:ext cx="1594457" cy="996072"/>
          </a:xfrm>
          <a:prstGeom prst="rect">
            <a:avLst/>
          </a:prstGeom>
          <a:noFill/>
        </p:spPr>
      </p:pic>
    </p:spTree>
    <p:extLst>
      <p:ext uri="{BB962C8B-B14F-4D97-AF65-F5344CB8AC3E}">
        <p14:creationId xmlns:p14="http://schemas.microsoft.com/office/powerpoint/2010/main" val="2353746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a:t>Friday, February 17, 2021</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AFBD7D-355D-49A3-8082-685673155FDD}" type="slidenum">
              <a:rPr lang="en-US" smtClean="0"/>
              <a:t>‹#›</a:t>
            </a:fld>
            <a:endParaRPr lang="en-US"/>
          </a:p>
        </p:txBody>
      </p:sp>
    </p:spTree>
    <p:extLst>
      <p:ext uri="{BB962C8B-B14F-4D97-AF65-F5344CB8AC3E}">
        <p14:creationId xmlns:p14="http://schemas.microsoft.com/office/powerpoint/2010/main" val="3874035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Friday, February 17, 2021</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AFBD7D-355D-49A3-8082-685673155FDD}" type="slidenum">
              <a:rPr lang="en-US" smtClean="0"/>
              <a:t>‹#›</a:t>
            </a:fld>
            <a:endParaRPr lang="en-US"/>
          </a:p>
        </p:txBody>
      </p:sp>
    </p:spTree>
    <p:extLst>
      <p:ext uri="{BB962C8B-B14F-4D97-AF65-F5344CB8AC3E}">
        <p14:creationId xmlns:p14="http://schemas.microsoft.com/office/powerpoint/2010/main" val="2029616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Friday, February 17, 2021</a:t>
            </a:r>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AFBD7D-355D-49A3-8082-685673155FDD}" type="slidenum">
              <a:rPr lang="en-US" smtClean="0"/>
              <a:t>‹#›</a:t>
            </a:fld>
            <a:endParaRPr lang="en-US"/>
          </a:p>
        </p:txBody>
      </p:sp>
    </p:spTree>
    <p:extLst>
      <p:ext uri="{BB962C8B-B14F-4D97-AF65-F5344CB8AC3E}">
        <p14:creationId xmlns:p14="http://schemas.microsoft.com/office/powerpoint/2010/main" val="2741160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Friday, February 17, 2021</a:t>
            </a:r>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AFBD7D-355D-49A3-8082-685673155FDD}" type="slidenum">
              <a:rPr lang="en-US" smtClean="0"/>
              <a:t>‹#›</a:t>
            </a:fld>
            <a:endParaRPr lang="en-US"/>
          </a:p>
        </p:txBody>
      </p:sp>
    </p:spTree>
    <p:extLst>
      <p:ext uri="{BB962C8B-B14F-4D97-AF65-F5344CB8AC3E}">
        <p14:creationId xmlns:p14="http://schemas.microsoft.com/office/powerpoint/2010/main" val="308567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Friday, February 17, 2021</a:t>
            </a:r>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AFBD7D-355D-49A3-8082-685673155FDD}" type="slidenum">
              <a:rPr lang="en-US" smtClean="0"/>
              <a:t>‹#›</a:t>
            </a:fld>
            <a:endParaRPr lang="en-US"/>
          </a:p>
        </p:txBody>
      </p:sp>
    </p:spTree>
    <p:extLst>
      <p:ext uri="{BB962C8B-B14F-4D97-AF65-F5344CB8AC3E}">
        <p14:creationId xmlns:p14="http://schemas.microsoft.com/office/powerpoint/2010/main" val="3437574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en-US"/>
              <a:t>Friday, February 17, 2021</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AFBD7D-355D-49A3-8082-685673155FDD}" type="slidenum">
              <a:rPr lang="en-US" smtClean="0"/>
              <a:t>‹#›</a:t>
            </a:fld>
            <a:endParaRPr lang="en-US"/>
          </a:p>
        </p:txBody>
      </p:sp>
    </p:spTree>
    <p:extLst>
      <p:ext uri="{BB962C8B-B14F-4D97-AF65-F5344CB8AC3E}">
        <p14:creationId xmlns:p14="http://schemas.microsoft.com/office/powerpoint/2010/main" val="310670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r>
              <a:rPr lang="en-US"/>
              <a:t>Friday, February 17, 2021</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AFBD7D-355D-49A3-8082-685673155FDD}" type="slidenum">
              <a:rPr lang="en-US" smtClean="0"/>
              <a:t>‹#›</a:t>
            </a:fld>
            <a:endParaRPr lang="en-US"/>
          </a:p>
        </p:txBody>
      </p:sp>
    </p:spTree>
    <p:extLst>
      <p:ext uri="{BB962C8B-B14F-4D97-AF65-F5344CB8AC3E}">
        <p14:creationId xmlns:p14="http://schemas.microsoft.com/office/powerpoint/2010/main" val="1775926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US"/>
              <a:t>Friday, February 17, 2021</a:t>
            </a: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8AFBD7D-355D-49A3-8082-685673155FDD}" type="slidenum">
              <a:rPr lang="en-US" smtClean="0"/>
              <a:t>‹#›</a:t>
            </a:fld>
            <a:endParaRPr lang="en-US"/>
          </a:p>
        </p:txBody>
      </p:sp>
    </p:spTree>
    <p:extLst>
      <p:ext uri="{BB962C8B-B14F-4D97-AF65-F5344CB8AC3E}">
        <p14:creationId xmlns:p14="http://schemas.microsoft.com/office/powerpoint/2010/main" val="3931825268"/>
      </p:ext>
    </p:extLst>
  </p:cSld>
  <p:clrMap bg1="dk1" tx1="lt1" bg2="dk2" tx2="lt2" accent1="accent1" accent2="accent2" accent3="accent3" accent4="accent4" accent5="accent5" accent6="accent6" hlink="hlink" folHlink="folHlink"/>
  <p:sldLayoutIdLst>
    <p:sldLayoutId id="2147484242" r:id="rId1"/>
    <p:sldLayoutId id="2147484243" r:id="rId2"/>
    <p:sldLayoutId id="2147484244" r:id="rId3"/>
    <p:sldLayoutId id="2147484245" r:id="rId4"/>
    <p:sldLayoutId id="2147484246" r:id="rId5"/>
    <p:sldLayoutId id="2147484247" r:id="rId6"/>
    <p:sldLayoutId id="2147484248" r:id="rId7"/>
    <p:sldLayoutId id="2147484249" r:id="rId8"/>
    <p:sldLayoutId id="2147484250" r:id="rId9"/>
    <p:sldLayoutId id="2147484251" r:id="rId10"/>
    <p:sldLayoutId id="2147484252" r:id="rId11"/>
    <p:sldLayoutId id="2147484253" r:id="rId12"/>
    <p:sldLayoutId id="2147484254" r:id="rId13"/>
    <p:sldLayoutId id="2147484255" r:id="rId14"/>
    <p:sldLayoutId id="2147484256" r:id="rId15"/>
    <p:sldLayoutId id="2147484257" r:id="rId16"/>
  </p:sldLayoutIdLst>
  <p:hf hdr="0" ftr="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hyperlink" Target="https://dgt.gov.in/sites/default/files/IndicativePPFormat-Sample.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dgt.gov.in/sites/default/files/PPFormat_IC.pdf" TargetMode="External"/><Relationship Id="rId4" Type="http://schemas.openxmlformats.org/officeDocument/2006/relationships/hyperlink" Target="https://dgt.gov.in/sites/default/files/IndicativePP_Format.pdf"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dgt.gov.in/sites/default/files/CAN-DirectSelection.pdf" TargetMode="External"/><Relationship Id="rId2" Type="http://schemas.openxmlformats.org/officeDocument/2006/relationships/hyperlink" Target="https://dgt.gov.in/sites/default/files/CANCompselection.pdf" TargetMode="External"/><Relationship Id="rId1" Type="http://schemas.openxmlformats.org/officeDocument/2006/relationships/slideLayout" Target="../slideLayouts/slideLayout2.xml"/><Relationship Id="rId4" Type="http://schemas.openxmlformats.org/officeDocument/2006/relationships/hyperlink" Target="https://dgt.gov.in/sites/default/files/CANRFQ.pdf"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docs.google.com/forms/d/e/1FAIpQLSceI6kkgAIo0kEQtvnosv-A45FPfRQN8EGkz-FUt2ZYgbGS3Q/viewform" TargetMode="External"/><Relationship Id="rId2" Type="http://schemas.openxmlformats.org/officeDocument/2006/relationships/hyperlink" Target="https://dgt.gov.in/sites/default/files/GuidanceNote-GRM.pdf" TargetMode="External"/><Relationship Id="rId1" Type="http://schemas.openxmlformats.org/officeDocument/2006/relationships/slideLayout" Target="../slideLayouts/slideLayout2.xml"/><Relationship Id="rId5" Type="http://schemas.openxmlformats.org/officeDocument/2006/relationships/hyperlink" Target="https://dgt.gov.in/sites/default/files/Complainttrackingdisclosureformat.pdf" TargetMode="External"/><Relationship Id="rId4" Type="http://schemas.openxmlformats.org/officeDocument/2006/relationships/hyperlink" Target="https://dgt.gov.in/sites/default/files/Complainttrackingdisclosureformat-Sample.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worldbank.org/en/projects-operations/procurement/debarred-firms" TargetMode="External"/><Relationship Id="rId2" Type="http://schemas.openxmlformats.org/officeDocument/2006/relationships/hyperlink" Target="http://www.worldbank.org/integrity"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dgt.gov.in/sites/default/files/PAPReportingFormat_0.pdf" TargetMode="External"/><Relationship Id="rId2" Type="http://schemas.openxmlformats.org/officeDocument/2006/relationships/hyperlink" Target="https://dgt.gov.in/sites/default/files/PAPReportingFormat-Sample_0.pdf" TargetMode="External"/><Relationship Id="rId1" Type="http://schemas.openxmlformats.org/officeDocument/2006/relationships/slideLayout" Target="../slideLayouts/slideLayout2.xml"/><Relationship Id="rId5" Type="http://schemas.openxmlformats.org/officeDocument/2006/relationships/hyperlink" Target="https://dgt.gov.in/sites/default/files/StateCFIProcurementDatasheet.pdf" TargetMode="External"/><Relationship Id="rId4" Type="http://schemas.openxmlformats.org/officeDocument/2006/relationships/hyperlink" Target="https://dgt.gov.in/sites/default/files/Procurement%20Data%20Format.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dgt.gov.in/sites/default/files/TOR_ExternalAudit.pdf" TargetMode="External"/><Relationship Id="rId2" Type="http://schemas.openxmlformats.org/officeDocument/2006/relationships/hyperlink" Target="https://dgt.gov.in/sites/default/files/TOR_InternalAudit.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dgt.gov.in/sites/default/files/NSC%20Approved_STRIVE_OperationsManual_v1.0.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78642-6FA3-45F9-BE68-6DB479C59F51}"/>
              </a:ext>
            </a:extLst>
          </p:cNvPr>
          <p:cNvSpPr>
            <a:spLocks noGrp="1"/>
          </p:cNvSpPr>
          <p:nvPr>
            <p:ph type="ctrTitle"/>
          </p:nvPr>
        </p:nvSpPr>
        <p:spPr>
          <a:xfrm>
            <a:off x="207374" y="3488831"/>
            <a:ext cx="10119653" cy="1453393"/>
          </a:xfrm>
        </p:spPr>
        <p:txBody>
          <a:bodyPr>
            <a:normAutofit fontScale="90000"/>
          </a:bodyPr>
          <a:lstStyle/>
          <a:p>
            <a:pPr algn="ctr"/>
            <a:br>
              <a:rPr lang="en-US" sz="4000" b="1" dirty="0">
                <a:latin typeface="Times New Roman" panose="02020603050405020304" pitchFamily="18" charset="0"/>
                <a:cs typeface="Times New Roman" panose="02020603050405020304" pitchFamily="18" charset="0"/>
              </a:rPr>
            </a:br>
            <a:br>
              <a:rPr lang="en-US" sz="4000" b="1" dirty="0">
                <a:latin typeface="Times New Roman" panose="02020603050405020304" pitchFamily="18" charset="0"/>
                <a:cs typeface="Times New Roman" panose="02020603050405020304" pitchFamily="18" charset="0"/>
              </a:rPr>
            </a:br>
            <a:br>
              <a:rPr lang="en-US" sz="4000" b="1" dirty="0">
                <a:latin typeface="Times New Roman" panose="02020603050405020304" pitchFamily="18" charset="0"/>
                <a:cs typeface="Times New Roman" panose="02020603050405020304" pitchFamily="18" charset="0"/>
              </a:rPr>
            </a:br>
            <a:br>
              <a:rPr lang="en-US" sz="4000" b="1" dirty="0">
                <a:latin typeface="Times New Roman" panose="02020603050405020304" pitchFamily="18" charset="0"/>
                <a:cs typeface="Times New Roman" panose="02020603050405020304" pitchFamily="18" charset="0"/>
              </a:rPr>
            </a:br>
            <a:br>
              <a:rPr lang="en-US" sz="4000" b="1" dirty="0">
                <a:latin typeface="Times New Roman" panose="02020603050405020304" pitchFamily="18" charset="0"/>
                <a:cs typeface="Times New Roman" panose="02020603050405020304" pitchFamily="18" charset="0"/>
              </a:rPr>
            </a:br>
            <a:br>
              <a:rPr lang="en-US" sz="4000" b="1" dirty="0">
                <a:latin typeface="Times New Roman" panose="02020603050405020304" pitchFamily="18" charset="0"/>
                <a:cs typeface="Times New Roman" panose="02020603050405020304" pitchFamily="18" charset="0"/>
              </a:rPr>
            </a:br>
            <a:r>
              <a:rPr lang="en-US" sz="4000" b="1" dirty="0">
                <a:latin typeface="Times New Roman" panose="02020603050405020304" pitchFamily="18" charset="0"/>
                <a:cs typeface="Times New Roman" panose="02020603050405020304" pitchFamily="18" charset="0"/>
              </a:rPr>
              <a:t>Workshop on Procurement Requirement and Arrangements</a:t>
            </a:r>
            <a:br>
              <a:rPr lang="en-US" sz="4000" b="1" dirty="0">
                <a:latin typeface="Times New Roman" panose="02020603050405020304" pitchFamily="18" charset="0"/>
                <a:cs typeface="Times New Roman" panose="02020603050405020304" pitchFamily="18" charset="0"/>
              </a:rPr>
            </a:br>
            <a:r>
              <a:rPr lang="en-US" sz="3600" b="1" dirty="0">
                <a:solidFill>
                  <a:schemeClr val="accent3">
                    <a:lumMod val="75000"/>
                  </a:schemeClr>
                </a:solidFill>
                <a:latin typeface="Times New Roman" panose="02020603050405020304" pitchFamily="18" charset="0"/>
                <a:cs typeface="Times New Roman" panose="02020603050405020304" pitchFamily="18" charset="0"/>
              </a:rPr>
              <a:t>Wednesday, 17</a:t>
            </a:r>
            <a:r>
              <a:rPr lang="en-US" sz="3600" b="1" baseline="30000" dirty="0">
                <a:solidFill>
                  <a:schemeClr val="accent3">
                    <a:lumMod val="75000"/>
                  </a:schemeClr>
                </a:solidFill>
                <a:latin typeface="Times New Roman" panose="02020603050405020304" pitchFamily="18" charset="0"/>
                <a:cs typeface="Times New Roman" panose="02020603050405020304" pitchFamily="18" charset="0"/>
              </a:rPr>
              <a:t>th</a:t>
            </a:r>
            <a:r>
              <a:rPr lang="en-US" sz="3600" b="1" dirty="0">
                <a:solidFill>
                  <a:schemeClr val="accent3">
                    <a:lumMod val="75000"/>
                  </a:schemeClr>
                </a:solidFill>
                <a:latin typeface="Times New Roman" panose="02020603050405020304" pitchFamily="18" charset="0"/>
                <a:cs typeface="Times New Roman" panose="02020603050405020304" pitchFamily="18" charset="0"/>
              </a:rPr>
              <a:t>  February 2021, 11:00 AM – 1:00 PM</a:t>
            </a:r>
            <a:r>
              <a:rPr lang="en-US" sz="3600" b="1" baseline="30000" dirty="0">
                <a:solidFill>
                  <a:schemeClr val="accent3">
                    <a:lumMod val="75000"/>
                  </a:schemeClr>
                </a:solidFill>
                <a:latin typeface="Times New Roman" panose="02020603050405020304" pitchFamily="18" charset="0"/>
                <a:cs typeface="Times New Roman" panose="02020603050405020304" pitchFamily="18" charset="0"/>
              </a:rPr>
              <a:t> </a:t>
            </a:r>
            <a:br>
              <a:rPr lang="en-US" sz="4000" b="1" baseline="30000" dirty="0">
                <a:latin typeface="Times New Roman" panose="02020603050405020304" pitchFamily="18" charset="0"/>
                <a:cs typeface="Times New Roman" panose="02020603050405020304" pitchFamily="18" charset="0"/>
              </a:rPr>
            </a:br>
            <a:r>
              <a:rPr lang="en-US" sz="4000" b="1" baseline="30000" dirty="0">
                <a:latin typeface="Times New Roman" panose="02020603050405020304" pitchFamily="18" charset="0"/>
                <a:cs typeface="Times New Roman" panose="02020603050405020304" pitchFamily="18" charset="0"/>
              </a:rPr>
              <a:t>           </a:t>
            </a:r>
            <a:br>
              <a:rPr lang="en-US" sz="4000" b="1" baseline="30000" dirty="0">
                <a:latin typeface="Times New Roman" panose="02020603050405020304" pitchFamily="18" charset="0"/>
                <a:cs typeface="Times New Roman" panose="02020603050405020304" pitchFamily="18" charset="0"/>
              </a:rPr>
            </a:b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6BEBE113-1BCD-44D3-8833-4A3D7CA58B8C}"/>
              </a:ext>
            </a:extLst>
          </p:cNvPr>
          <p:cNvSpPr>
            <a:spLocks noGrp="1"/>
          </p:cNvSpPr>
          <p:nvPr>
            <p:ph type="subTitle" idx="1"/>
          </p:nvPr>
        </p:nvSpPr>
        <p:spPr>
          <a:xfrm>
            <a:off x="953309" y="3547211"/>
            <a:ext cx="9144000" cy="1453393"/>
          </a:xfrm>
        </p:spPr>
        <p:txBody>
          <a:bodyPr>
            <a:normAutofit fontScale="92500"/>
          </a:bodyPr>
          <a:lstStyle/>
          <a:p>
            <a:pPr algn="ctr"/>
            <a:r>
              <a:rPr lang="en-US" sz="3600" b="1" dirty="0">
                <a:solidFill>
                  <a:schemeClr val="tx1"/>
                </a:solidFill>
                <a:latin typeface="Times New Roman" panose="02020603050405020304" pitchFamily="18" charset="0"/>
                <a:cs typeface="Times New Roman" panose="02020603050405020304" pitchFamily="18" charset="0"/>
              </a:rPr>
              <a:t>SKILLS STRENTHENING FOR INDUSTRIAL VALUE EHANCEMENT</a:t>
            </a:r>
            <a:r>
              <a:rPr lang="en-US" sz="3600" dirty="0">
                <a:solidFill>
                  <a:schemeClr val="tx1"/>
                </a:solidFill>
                <a:latin typeface="Times New Roman" panose="02020603050405020304" pitchFamily="18" charset="0"/>
                <a:cs typeface="Times New Roman" panose="02020603050405020304" pitchFamily="18" charset="0"/>
              </a:rPr>
              <a:t> </a:t>
            </a:r>
            <a:r>
              <a:rPr lang="en-US" sz="3600" b="1" dirty="0">
                <a:solidFill>
                  <a:schemeClr val="tx1"/>
                </a:solidFill>
                <a:latin typeface="Times New Roman" panose="02020603050405020304" pitchFamily="18" charset="0"/>
                <a:cs typeface="Times New Roman" panose="02020603050405020304" pitchFamily="18" charset="0"/>
              </a:rPr>
              <a:t>(STRIVE)</a:t>
            </a:r>
            <a:endParaRPr lang="en-US" sz="3600" dirty="0">
              <a:solidFill>
                <a:schemeClr val="tx1"/>
              </a:solidFill>
              <a:latin typeface="Times New Roman" panose="02020603050405020304" pitchFamily="18" charset="0"/>
              <a:cs typeface="Times New Roman" panose="02020603050405020304" pitchFamily="18" charset="0"/>
            </a:endParaRPr>
          </a:p>
          <a:p>
            <a:pPr algn="ctr"/>
            <a:endParaRPr lang="en-US" sz="3600" dirty="0"/>
          </a:p>
        </p:txBody>
      </p:sp>
      <p:sp>
        <p:nvSpPr>
          <p:cNvPr id="4" name="Date Placeholder 3">
            <a:extLst>
              <a:ext uri="{FF2B5EF4-FFF2-40B4-BE49-F238E27FC236}">
                <a16:creationId xmlns:a16="http://schemas.microsoft.com/office/drawing/2014/main" id="{5F9E8305-B91A-4107-BC72-F0137530D264}"/>
              </a:ext>
            </a:extLst>
          </p:cNvPr>
          <p:cNvSpPr>
            <a:spLocks noGrp="1"/>
          </p:cNvSpPr>
          <p:nvPr>
            <p:ph type="dt" sz="half" idx="10"/>
          </p:nvPr>
        </p:nvSpPr>
        <p:spPr>
          <a:xfrm>
            <a:off x="10410738" y="6271152"/>
            <a:ext cx="1781262" cy="365125"/>
          </a:xfrm>
        </p:spPr>
        <p:txBody>
          <a:bodyPr/>
          <a:lstStyle/>
          <a:p>
            <a:r>
              <a:rPr lang="en-US" dirty="0"/>
              <a:t>Wednesday, February 17, 2021</a:t>
            </a:r>
          </a:p>
        </p:txBody>
      </p:sp>
      <p:sp>
        <p:nvSpPr>
          <p:cNvPr id="5" name="Slide Number Placeholder 4">
            <a:extLst>
              <a:ext uri="{FF2B5EF4-FFF2-40B4-BE49-F238E27FC236}">
                <a16:creationId xmlns:a16="http://schemas.microsoft.com/office/drawing/2014/main" id="{A072216A-BDDA-410F-BEC7-BC39C1BA0981}"/>
              </a:ext>
            </a:extLst>
          </p:cNvPr>
          <p:cNvSpPr>
            <a:spLocks noGrp="1"/>
          </p:cNvSpPr>
          <p:nvPr>
            <p:ph type="sldNum" sz="quarter" idx="12"/>
          </p:nvPr>
        </p:nvSpPr>
        <p:spPr>
          <a:xfrm>
            <a:off x="9643688" y="6337237"/>
            <a:ext cx="683339" cy="365125"/>
          </a:xfrm>
        </p:spPr>
        <p:txBody>
          <a:bodyPr/>
          <a:lstStyle/>
          <a:p>
            <a:fld id="{D8AFBD7D-355D-49A3-8082-685673155FDD}" type="slidenum">
              <a:rPr lang="en-US" smtClean="0"/>
              <a:t>1</a:t>
            </a:fld>
            <a:endParaRPr lang="en-US"/>
          </a:p>
        </p:txBody>
      </p:sp>
      <p:pic>
        <p:nvPicPr>
          <p:cNvPr id="7" name="Picture 2" descr="SPEFL">
            <a:extLst>
              <a:ext uri="{FF2B5EF4-FFF2-40B4-BE49-F238E27FC236}">
                <a16:creationId xmlns:a16="http://schemas.microsoft.com/office/drawing/2014/main" id="{186316FC-60B0-4F24-8838-E0C3EC514F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16702" y="0"/>
            <a:ext cx="2276649" cy="198126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FCBECEF8-C64D-444E-8A5B-74A60360A92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86985" y="5000604"/>
            <a:ext cx="2506366" cy="1701758"/>
          </a:xfrm>
          <a:prstGeom prst="rect">
            <a:avLst/>
          </a:prstGeom>
          <a:noFill/>
        </p:spPr>
      </p:pic>
    </p:spTree>
    <p:extLst>
      <p:ext uri="{BB962C8B-B14F-4D97-AF65-F5344CB8AC3E}">
        <p14:creationId xmlns:p14="http://schemas.microsoft.com/office/powerpoint/2010/main" val="1950369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E681C3-6DFD-4956-98CD-DC9C0DC48CFC}"/>
              </a:ext>
            </a:extLst>
          </p:cNvPr>
          <p:cNvSpPr>
            <a:spLocks noGrp="1"/>
          </p:cNvSpPr>
          <p:nvPr>
            <p:ph type="title"/>
          </p:nvPr>
        </p:nvSpPr>
        <p:spPr>
          <a:xfrm>
            <a:off x="335664" y="240485"/>
            <a:ext cx="8596668" cy="1320800"/>
          </a:xfrm>
        </p:spPr>
        <p:txBody>
          <a:bodyPr>
            <a:normAutofit/>
          </a:bodyPr>
          <a:lstStyle/>
          <a:p>
            <a:r>
              <a:rPr lang="en-US" b="1" dirty="0">
                <a:latin typeface="Times New Roman" panose="02020603050405020304" pitchFamily="18" charset="0"/>
                <a:cs typeface="Times New Roman" panose="02020603050405020304" pitchFamily="18" charset="0"/>
              </a:rPr>
              <a:t>Procurement Responsibilities of </a:t>
            </a:r>
            <a:r>
              <a:rPr lang="en-US" sz="4000" b="1" dirty="0">
                <a:latin typeface="Times New Roman" panose="02020603050405020304" pitchFamily="18" charset="0"/>
                <a:cs typeface="Times New Roman" panose="02020603050405020304" pitchFamily="18" charset="0"/>
              </a:rPr>
              <a:t>SPIU</a:t>
            </a:r>
            <a:br>
              <a:rPr lang="en-US" dirty="0"/>
            </a:br>
            <a:endParaRPr lang="en-US" dirty="0"/>
          </a:p>
        </p:txBody>
      </p:sp>
      <p:sp>
        <p:nvSpPr>
          <p:cNvPr id="3" name="Content Placeholder 2">
            <a:extLst>
              <a:ext uri="{FF2B5EF4-FFF2-40B4-BE49-F238E27FC236}">
                <a16:creationId xmlns:a16="http://schemas.microsoft.com/office/drawing/2014/main" id="{5324088C-7B56-4B5A-88EA-3BAC59B1BBB2}"/>
              </a:ext>
            </a:extLst>
          </p:cNvPr>
          <p:cNvSpPr>
            <a:spLocks noGrp="1"/>
          </p:cNvSpPr>
          <p:nvPr>
            <p:ph idx="1"/>
          </p:nvPr>
        </p:nvSpPr>
        <p:spPr>
          <a:xfrm>
            <a:off x="335664" y="900885"/>
            <a:ext cx="9280007" cy="5422269"/>
          </a:xfrm>
        </p:spPr>
        <p:txBody>
          <a:bodyPr>
            <a:noAutofit/>
          </a:bodyPr>
          <a:lstStyle/>
          <a:p>
            <a:pPr algn="just"/>
            <a:r>
              <a:rPr lang="en-US" dirty="0">
                <a:latin typeface="Times New Roman" panose="02020603050405020304" pitchFamily="18" charset="0"/>
                <a:cs typeface="Times New Roman" panose="02020603050405020304" pitchFamily="18" charset="0"/>
              </a:rPr>
              <a:t>In accordance with Annexure 2 of the Operations Manual, Procurement responsibilities of the SPIU include :</a:t>
            </a:r>
          </a:p>
          <a:p>
            <a:pPr lvl="2" algn="just"/>
            <a:r>
              <a:rPr lang="en-US" sz="1800" dirty="0">
                <a:latin typeface="Times New Roman" panose="02020603050405020304" pitchFamily="18" charset="0"/>
                <a:cs typeface="Times New Roman" panose="02020603050405020304" pitchFamily="18" charset="0"/>
              </a:rPr>
              <a:t>Ensuring full knowledge and systematic application, including key staff of relevant State/UT officials, of the procurement and consultancy guidelines as per Section 4.2 of STRIVE Operation Manual, for application to the technical assistance component</a:t>
            </a:r>
          </a:p>
          <a:p>
            <a:pPr lvl="2" algn="just"/>
            <a:r>
              <a:rPr lang="en-US" sz="1800" dirty="0">
                <a:latin typeface="Times New Roman" panose="02020603050405020304" pitchFamily="18" charset="0"/>
                <a:cs typeface="Times New Roman" panose="02020603050405020304" pitchFamily="18" charset="0"/>
              </a:rPr>
              <a:t> Managing the procurement of works, goods and consultancies required for State/UT level activities under the project and manage the procurement of consultancies</a:t>
            </a:r>
          </a:p>
          <a:p>
            <a:pPr lvl="2" algn="just"/>
            <a:r>
              <a:rPr lang="en-US" sz="1800" dirty="0">
                <a:latin typeface="Times New Roman" panose="02020603050405020304" pitchFamily="18" charset="0"/>
                <a:cs typeface="Times New Roman" panose="02020603050405020304" pitchFamily="18" charset="0"/>
              </a:rPr>
              <a:t> Preparation of Procurement Plan at the State level. In case where ITI prepares procurement Plan, the Procurement officer would ensure training at the ITI level</a:t>
            </a:r>
          </a:p>
          <a:p>
            <a:pPr lvl="2" algn="just"/>
            <a:r>
              <a:rPr lang="en-US" sz="1800" dirty="0">
                <a:latin typeface="Times New Roman" panose="02020603050405020304" pitchFamily="18" charset="0"/>
                <a:cs typeface="Times New Roman" panose="02020603050405020304" pitchFamily="18" charset="0"/>
              </a:rPr>
              <a:t> Executing National Competitive Biddings</a:t>
            </a:r>
          </a:p>
          <a:p>
            <a:pPr lvl="2" algn="just"/>
            <a:r>
              <a:rPr lang="en-US" sz="1800" dirty="0">
                <a:latin typeface="Times New Roman" panose="02020603050405020304" pitchFamily="18" charset="0"/>
                <a:cs typeface="Times New Roman" panose="02020603050405020304" pitchFamily="18" charset="0"/>
              </a:rPr>
              <a:t>Liaising with the Procurement Officer at the national level, providing information on issues (problems and solutions)</a:t>
            </a:r>
          </a:p>
          <a:p>
            <a:pPr lvl="2" algn="just"/>
            <a:r>
              <a:rPr lang="en-US" sz="1800" dirty="0">
                <a:latin typeface="Times New Roman" panose="02020603050405020304" pitchFamily="18" charset="0"/>
                <a:cs typeface="Times New Roman" panose="02020603050405020304" pitchFamily="18" charset="0"/>
              </a:rPr>
              <a:t>Acting as a support and reference person for all project-related procurement tasks</a:t>
            </a:r>
          </a:p>
          <a:p>
            <a:pPr lvl="2" algn="just"/>
            <a:r>
              <a:rPr lang="en-US" sz="1800" dirty="0">
                <a:latin typeface="Times New Roman" panose="02020603050405020304" pitchFamily="18" charset="0"/>
                <a:cs typeface="Times New Roman" panose="02020603050405020304" pitchFamily="18" charset="0"/>
              </a:rPr>
              <a:t>Submitting quarterly procurement progress reports to the SPIU Director</a:t>
            </a:r>
          </a:p>
          <a:p>
            <a:pPr lvl="2" algn="just"/>
            <a:r>
              <a:rPr lang="en-US" sz="1800" dirty="0">
                <a:latin typeface="Times New Roman" panose="02020603050405020304" pitchFamily="18" charset="0"/>
                <a:cs typeface="Times New Roman" panose="02020603050405020304" pitchFamily="18" charset="0"/>
              </a:rPr>
              <a:t>Acting as first line of contact for dealing with enquiries and complaints regarding procurement referred to the SPIU [also refer to Grievance Redressal Mechanism]</a:t>
            </a:r>
            <a:r>
              <a:rPr lang="en-US" sz="1800" dirty="0"/>
              <a:t>	         </a:t>
            </a:r>
          </a:p>
        </p:txBody>
      </p:sp>
      <p:sp>
        <p:nvSpPr>
          <p:cNvPr id="4" name="Date Placeholder 3">
            <a:extLst>
              <a:ext uri="{FF2B5EF4-FFF2-40B4-BE49-F238E27FC236}">
                <a16:creationId xmlns:a16="http://schemas.microsoft.com/office/drawing/2014/main" id="{3BACC1F6-2360-4144-B819-624213DE3C03}"/>
              </a:ext>
            </a:extLst>
          </p:cNvPr>
          <p:cNvSpPr>
            <a:spLocks noGrp="1"/>
          </p:cNvSpPr>
          <p:nvPr>
            <p:ph type="dt" sz="half" idx="10"/>
          </p:nvPr>
        </p:nvSpPr>
        <p:spPr>
          <a:xfrm>
            <a:off x="10098157" y="6406487"/>
            <a:ext cx="1795785" cy="365125"/>
          </a:xfrm>
        </p:spPr>
        <p:txBody>
          <a:bodyPr/>
          <a:lstStyle/>
          <a:p>
            <a:r>
              <a:rPr lang="en-US" dirty="0"/>
              <a:t>Wednesday, February 17, 2021</a:t>
            </a:r>
          </a:p>
        </p:txBody>
      </p:sp>
      <p:sp>
        <p:nvSpPr>
          <p:cNvPr id="5" name="Slide Number Placeholder 4">
            <a:extLst>
              <a:ext uri="{FF2B5EF4-FFF2-40B4-BE49-F238E27FC236}">
                <a16:creationId xmlns:a16="http://schemas.microsoft.com/office/drawing/2014/main" id="{A58A9556-E06F-4313-AEAF-F82D8FA5A651}"/>
              </a:ext>
            </a:extLst>
          </p:cNvPr>
          <p:cNvSpPr>
            <a:spLocks noGrp="1"/>
          </p:cNvSpPr>
          <p:nvPr>
            <p:ph type="sldNum" sz="quarter" idx="12"/>
          </p:nvPr>
        </p:nvSpPr>
        <p:spPr/>
        <p:txBody>
          <a:bodyPr/>
          <a:lstStyle/>
          <a:p>
            <a:fld id="{D8AFBD7D-355D-49A3-8082-685673155FDD}" type="slidenum">
              <a:rPr lang="en-US" smtClean="0"/>
              <a:t>10</a:t>
            </a:fld>
            <a:endParaRPr lang="en-US"/>
          </a:p>
        </p:txBody>
      </p:sp>
    </p:spTree>
    <p:extLst>
      <p:ext uri="{BB962C8B-B14F-4D97-AF65-F5344CB8AC3E}">
        <p14:creationId xmlns:p14="http://schemas.microsoft.com/office/powerpoint/2010/main" val="13098031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D6007-C5F6-4B65-945D-DA96F54288A7}"/>
              </a:ext>
            </a:extLst>
          </p:cNvPr>
          <p:cNvSpPr>
            <a:spLocks noGrp="1"/>
          </p:cNvSpPr>
          <p:nvPr>
            <p:ph type="title"/>
          </p:nvPr>
        </p:nvSpPr>
        <p:spPr>
          <a:xfrm>
            <a:off x="284526" y="167469"/>
            <a:ext cx="9629678" cy="1325563"/>
          </a:xfrm>
        </p:spPr>
        <p:txBody>
          <a:bodyPr>
            <a:noAutofit/>
          </a:bodyPr>
          <a:lstStyle/>
          <a:p>
            <a:r>
              <a:rPr lang="en-US" sz="4000" b="1" dirty="0">
                <a:latin typeface="Times New Roman" panose="02020603050405020304" pitchFamily="18" charset="0"/>
                <a:cs typeface="Times New Roman" panose="02020603050405020304" pitchFamily="18" charset="0"/>
              </a:rPr>
              <a:t>Program Action Plan Related to Procurement : Procurement PAP</a:t>
            </a:r>
            <a:endParaRPr lang="en-US" sz="4000" dirty="0"/>
          </a:p>
        </p:txBody>
      </p:sp>
      <p:sp>
        <p:nvSpPr>
          <p:cNvPr id="3" name="Content Placeholder 2">
            <a:extLst>
              <a:ext uri="{FF2B5EF4-FFF2-40B4-BE49-F238E27FC236}">
                <a16:creationId xmlns:a16="http://schemas.microsoft.com/office/drawing/2014/main" id="{C6E7E905-915E-4B55-87A3-63B2B98BA7F6}"/>
              </a:ext>
            </a:extLst>
          </p:cNvPr>
          <p:cNvSpPr>
            <a:spLocks noGrp="1"/>
          </p:cNvSpPr>
          <p:nvPr>
            <p:ph idx="1"/>
          </p:nvPr>
        </p:nvSpPr>
        <p:spPr>
          <a:xfrm>
            <a:off x="284526" y="1722905"/>
            <a:ext cx="10313017" cy="5963674"/>
          </a:xfrm>
        </p:spPr>
        <p:txBody>
          <a:bodyPr>
            <a:noAutofit/>
          </a:bodyPr>
          <a:lstStyle/>
          <a:p>
            <a:pPr marL="0" indent="0" algn="just">
              <a:buNone/>
            </a:pPr>
            <a:endParaRPr lang="en-US"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a:p>
            <a:pPr marL="0" indent="0" algn="just">
              <a:buNone/>
            </a:pPr>
            <a:endParaRPr lang="en-US" dirty="0">
              <a:latin typeface="Times New Roman" panose="02020603050405020304" pitchFamily="18" charset="0"/>
              <a:cs typeface="Times New Roman" panose="02020603050405020304" pitchFamily="18" charset="0"/>
            </a:endParaRPr>
          </a:p>
          <a:p>
            <a:pPr lvl="1" algn="just"/>
            <a:endParaRPr lang="en-US" sz="1800" dirty="0">
              <a:latin typeface="Times New Roman" panose="02020603050405020304" pitchFamily="18" charset="0"/>
              <a:cs typeface="Times New Roman" panose="02020603050405020304" pitchFamily="18" charset="0"/>
            </a:endParaRPr>
          </a:p>
          <a:p>
            <a:pPr lvl="1" algn="just"/>
            <a:endParaRPr lang="en-US" sz="1800" dirty="0">
              <a:latin typeface="Times New Roman" panose="02020603050405020304" pitchFamily="18" charset="0"/>
              <a:cs typeface="Times New Roman" panose="02020603050405020304" pitchFamily="18" charset="0"/>
            </a:endParaRPr>
          </a:p>
          <a:p>
            <a:pPr lvl="1" algn="just"/>
            <a:endParaRPr lang="en-US" sz="1800" dirty="0">
              <a:latin typeface="Times New Roman" panose="02020603050405020304" pitchFamily="18" charset="0"/>
              <a:cs typeface="Times New Roman" panose="02020603050405020304" pitchFamily="18" charset="0"/>
            </a:endParaRPr>
          </a:p>
          <a:p>
            <a:pPr marL="457200" lvl="1" indent="0" algn="just">
              <a:buNone/>
            </a:pPr>
            <a:endParaRPr lang="en-US" sz="1800" dirty="0">
              <a:latin typeface="Times New Roman" panose="02020603050405020304" pitchFamily="18" charset="0"/>
              <a:cs typeface="Times New Roman" panose="02020603050405020304" pitchFamily="18" charset="0"/>
            </a:endParaRPr>
          </a:p>
          <a:p>
            <a:pPr algn="just"/>
            <a:endParaRPr lang="en-US" sz="1000" i="1" dirty="0">
              <a:latin typeface="Times New Roman" panose="02020603050405020304" pitchFamily="18" charset="0"/>
              <a:cs typeface="Times New Roman" panose="02020603050405020304" pitchFamily="18" charset="0"/>
            </a:endParaRPr>
          </a:p>
        </p:txBody>
      </p:sp>
      <p:sp>
        <p:nvSpPr>
          <p:cNvPr id="4" name="Date Placeholder 3">
            <a:extLst>
              <a:ext uri="{FF2B5EF4-FFF2-40B4-BE49-F238E27FC236}">
                <a16:creationId xmlns:a16="http://schemas.microsoft.com/office/drawing/2014/main" id="{61E2A757-6911-4EEE-989C-26D88F2DA8DB}"/>
              </a:ext>
            </a:extLst>
          </p:cNvPr>
          <p:cNvSpPr>
            <a:spLocks noGrp="1"/>
          </p:cNvSpPr>
          <p:nvPr>
            <p:ph type="dt" sz="half" idx="10"/>
          </p:nvPr>
        </p:nvSpPr>
        <p:spPr>
          <a:xfrm>
            <a:off x="10233330" y="6356349"/>
            <a:ext cx="1767846" cy="365125"/>
          </a:xfrm>
        </p:spPr>
        <p:txBody>
          <a:bodyPr/>
          <a:lstStyle/>
          <a:p>
            <a:r>
              <a:rPr lang="en-US" dirty="0"/>
              <a:t>Wednesday, February 17, 2021</a:t>
            </a:r>
          </a:p>
        </p:txBody>
      </p:sp>
      <p:sp>
        <p:nvSpPr>
          <p:cNvPr id="5" name="Slide Number Placeholder 4">
            <a:extLst>
              <a:ext uri="{FF2B5EF4-FFF2-40B4-BE49-F238E27FC236}">
                <a16:creationId xmlns:a16="http://schemas.microsoft.com/office/drawing/2014/main" id="{EC587C55-26A8-47AD-A7D3-47E5C29E9884}"/>
              </a:ext>
            </a:extLst>
          </p:cNvPr>
          <p:cNvSpPr>
            <a:spLocks noGrp="1"/>
          </p:cNvSpPr>
          <p:nvPr>
            <p:ph type="sldNum" sz="quarter" idx="12"/>
          </p:nvPr>
        </p:nvSpPr>
        <p:spPr/>
        <p:txBody>
          <a:bodyPr/>
          <a:lstStyle/>
          <a:p>
            <a:fld id="{D8AFBD7D-355D-49A3-8082-685673155FDD}" type="slidenum">
              <a:rPr lang="en-US" smtClean="0"/>
              <a:t>11</a:t>
            </a:fld>
            <a:endParaRPr lang="en-US" dirty="0"/>
          </a:p>
        </p:txBody>
      </p:sp>
      <p:pic>
        <p:nvPicPr>
          <p:cNvPr id="6" name="Picture 5">
            <a:extLst>
              <a:ext uri="{FF2B5EF4-FFF2-40B4-BE49-F238E27FC236}">
                <a16:creationId xmlns:a16="http://schemas.microsoft.com/office/drawing/2014/main" id="{61D34B67-6ABA-4FF1-91A3-269B2F3CAA8D}"/>
              </a:ext>
            </a:extLst>
          </p:cNvPr>
          <p:cNvPicPr>
            <a:picLocks noChangeAspect="1"/>
          </p:cNvPicPr>
          <p:nvPr/>
        </p:nvPicPr>
        <p:blipFill>
          <a:blip r:embed="rId3"/>
          <a:stretch>
            <a:fillRect/>
          </a:stretch>
        </p:blipFill>
        <p:spPr>
          <a:xfrm>
            <a:off x="145098" y="3295925"/>
            <a:ext cx="10876688" cy="2551485"/>
          </a:xfrm>
          <a:prstGeom prst="rect">
            <a:avLst/>
          </a:prstGeom>
        </p:spPr>
      </p:pic>
      <p:pic>
        <p:nvPicPr>
          <p:cNvPr id="7" name="Picture 6">
            <a:extLst>
              <a:ext uri="{FF2B5EF4-FFF2-40B4-BE49-F238E27FC236}">
                <a16:creationId xmlns:a16="http://schemas.microsoft.com/office/drawing/2014/main" id="{B56DF85E-E7CC-44C0-82A1-2957B77AFCC3}"/>
              </a:ext>
            </a:extLst>
          </p:cNvPr>
          <p:cNvPicPr>
            <a:picLocks noChangeAspect="1"/>
          </p:cNvPicPr>
          <p:nvPr/>
        </p:nvPicPr>
        <p:blipFill>
          <a:blip r:embed="rId4"/>
          <a:stretch>
            <a:fillRect/>
          </a:stretch>
        </p:blipFill>
        <p:spPr>
          <a:xfrm>
            <a:off x="145097" y="2148345"/>
            <a:ext cx="10876689" cy="1180823"/>
          </a:xfrm>
          <a:prstGeom prst="rect">
            <a:avLst/>
          </a:prstGeom>
        </p:spPr>
      </p:pic>
    </p:spTree>
    <p:extLst>
      <p:ext uri="{BB962C8B-B14F-4D97-AF65-F5344CB8AC3E}">
        <p14:creationId xmlns:p14="http://schemas.microsoft.com/office/powerpoint/2010/main" val="28171416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D6007-C5F6-4B65-945D-DA96F54288A7}"/>
              </a:ext>
            </a:extLst>
          </p:cNvPr>
          <p:cNvSpPr>
            <a:spLocks noGrp="1"/>
          </p:cNvSpPr>
          <p:nvPr>
            <p:ph type="title"/>
          </p:nvPr>
        </p:nvSpPr>
        <p:spPr>
          <a:xfrm>
            <a:off x="284526" y="167469"/>
            <a:ext cx="9629678" cy="1325563"/>
          </a:xfrm>
        </p:spPr>
        <p:txBody>
          <a:bodyPr>
            <a:noAutofit/>
          </a:bodyPr>
          <a:lstStyle/>
          <a:p>
            <a:r>
              <a:rPr lang="en-US" sz="4000" b="1" dirty="0">
                <a:latin typeface="Times New Roman" panose="02020603050405020304" pitchFamily="18" charset="0"/>
                <a:cs typeface="Times New Roman" panose="02020603050405020304" pitchFamily="18" charset="0"/>
              </a:rPr>
              <a:t>Program Action Plan Related to Procurement : Procurement PAP</a:t>
            </a:r>
            <a:endParaRPr lang="en-US" sz="4000" dirty="0"/>
          </a:p>
        </p:txBody>
      </p:sp>
      <p:sp>
        <p:nvSpPr>
          <p:cNvPr id="3" name="Content Placeholder 2">
            <a:extLst>
              <a:ext uri="{FF2B5EF4-FFF2-40B4-BE49-F238E27FC236}">
                <a16:creationId xmlns:a16="http://schemas.microsoft.com/office/drawing/2014/main" id="{C6E7E905-915E-4B55-87A3-63B2B98BA7F6}"/>
              </a:ext>
            </a:extLst>
          </p:cNvPr>
          <p:cNvSpPr>
            <a:spLocks noGrp="1"/>
          </p:cNvSpPr>
          <p:nvPr>
            <p:ph idx="1"/>
          </p:nvPr>
        </p:nvSpPr>
        <p:spPr>
          <a:xfrm>
            <a:off x="284527" y="1410983"/>
            <a:ext cx="9956754" cy="5017815"/>
          </a:xfrm>
        </p:spPr>
        <p:txBody>
          <a:bodyPr>
            <a:noAutofit/>
          </a:bodyPr>
          <a:lstStyle/>
          <a:p>
            <a:pPr algn="just"/>
            <a:r>
              <a:rPr lang="en-US" sz="2400" dirty="0">
                <a:latin typeface="Times New Roman" panose="02020603050405020304" pitchFamily="18" charset="0"/>
                <a:cs typeface="Times New Roman" panose="02020603050405020304" pitchFamily="18" charset="0"/>
              </a:rPr>
              <a:t>Publication of Procurement Plans was followed in the earlier Vocational Training Improvement Project [VTIP]</a:t>
            </a:r>
          </a:p>
          <a:p>
            <a:r>
              <a:rPr lang="en-US" sz="2400" dirty="0">
                <a:latin typeface="Times New Roman" panose="02020603050405020304" pitchFamily="18" charset="0"/>
                <a:cs typeface="Times New Roman" panose="02020603050405020304" pitchFamily="18" charset="0"/>
              </a:rPr>
              <a:t>Standardized Procurement Plan Formats: (</a:t>
            </a:r>
            <a:r>
              <a:rPr lang="en-US" sz="1600" dirty="0">
                <a:solidFill>
                  <a:srgbClr val="00B0F0"/>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https://dgt.gov.in/sites/default/files/IndicativePPFormat-Sample.pdf</a:t>
            </a:r>
            <a:r>
              <a:rPr lang="en-US" sz="1600" dirty="0">
                <a:solidFill>
                  <a:srgbClr val="00B0F0"/>
                </a:solidFill>
                <a:latin typeface="Times New Roman" panose="02020603050405020304" pitchFamily="18" charset="0"/>
                <a:cs typeface="Times New Roman" panose="02020603050405020304" pitchFamily="18" charset="0"/>
              </a:rPr>
              <a:t>,</a:t>
            </a:r>
            <a:r>
              <a:rPr lang="en-US" sz="1600" dirty="0">
                <a:solidFill>
                  <a:srgbClr val="00B0F0"/>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https://dgt.gov.in/sites/default/files/IndicativePP_Format.pdf</a:t>
            </a:r>
            <a:r>
              <a:rPr lang="en-US" sz="1600" dirty="0">
                <a:solidFill>
                  <a:srgbClr val="00B0F0"/>
                </a:solidFill>
                <a:latin typeface="Times New Roman" panose="02020603050405020304" pitchFamily="18" charset="0"/>
                <a:cs typeface="Times New Roman" panose="02020603050405020304" pitchFamily="18" charset="0"/>
              </a:rPr>
              <a:t>,</a:t>
            </a:r>
            <a:r>
              <a:rPr lang="en-US" sz="1600" dirty="0">
                <a:solidFill>
                  <a:srgbClr val="00B0F0"/>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https://dgt.gov.in/sites/default/files/PPFormat_IC.pdf</a:t>
            </a:r>
            <a:r>
              <a:rPr lang="en-US" sz="1600" dirty="0">
                <a:solidFill>
                  <a:srgbClr val="00B0F0"/>
                </a:solidFill>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is available at NPIU Website. </a:t>
            </a:r>
          </a:p>
          <a:p>
            <a:pPr algn="just"/>
            <a:r>
              <a:rPr lang="en-US" sz="2400" dirty="0">
                <a:latin typeface="Times New Roman" panose="02020603050405020304" pitchFamily="18" charset="0"/>
                <a:cs typeface="Times New Roman" panose="02020603050405020304" pitchFamily="18" charset="0"/>
              </a:rPr>
              <a:t>NPIU seeks feedback on, and shall be monitoring on a quarterly basis [submission of first report on March 31, 2021 :</a:t>
            </a:r>
          </a:p>
          <a:p>
            <a:pPr marL="800100">
              <a:buAutoNum type="arabicPeriod"/>
            </a:pPr>
            <a:r>
              <a:rPr lang="en-US" sz="2000" dirty="0">
                <a:latin typeface="Times New Roman" panose="02020603050405020304" pitchFamily="18" charset="0"/>
                <a:cs typeface="Times New Roman" panose="02020603050405020304" pitchFamily="18" charset="0"/>
              </a:rPr>
              <a:t>Where we are with regard to implementation of Procurement PAP ?</a:t>
            </a:r>
          </a:p>
          <a:p>
            <a:pPr marL="800100">
              <a:buAutoNum type="arabicPeriod"/>
            </a:pPr>
            <a:r>
              <a:rPr lang="en-US" sz="2000" dirty="0">
                <a:latin typeface="Times New Roman" panose="02020603050405020304" pitchFamily="18" charset="0"/>
                <a:cs typeface="Times New Roman" panose="02020603050405020304" pitchFamily="18" charset="0"/>
              </a:rPr>
              <a:t>Who will implement Procurement PAP ?/How/Where will this be disclosed ?/When ?</a:t>
            </a:r>
          </a:p>
          <a:p>
            <a:pPr marL="800100">
              <a:buAutoNum type="arabicPeriod"/>
            </a:pPr>
            <a:r>
              <a:rPr lang="en-US" sz="2000" dirty="0">
                <a:latin typeface="Times New Roman" panose="02020603050405020304" pitchFamily="18" charset="0"/>
                <a:cs typeface="Times New Roman" panose="02020603050405020304" pitchFamily="18" charset="0"/>
              </a:rPr>
              <a:t>How long do we need to complete these 2 PAPs related to procurement ?</a:t>
            </a:r>
          </a:p>
          <a:p>
            <a:pPr marL="800100">
              <a:buAutoNum type="arabicPeriod"/>
            </a:pPr>
            <a:r>
              <a:rPr lang="en-US" sz="2000" dirty="0">
                <a:latin typeface="Times New Roman" panose="02020603050405020304" pitchFamily="18" charset="0"/>
                <a:cs typeface="Times New Roman" panose="02020603050405020304" pitchFamily="18" charset="0"/>
              </a:rPr>
              <a:t>It may be noted that Contract Award Notices [to be disclosed] will have a reference to Procurement Plan</a:t>
            </a:r>
          </a:p>
          <a:p>
            <a:pPr algn="just"/>
            <a:endParaRPr lang="en-US" sz="1000" i="1" dirty="0">
              <a:latin typeface="Times New Roman" panose="02020603050405020304" pitchFamily="18" charset="0"/>
              <a:cs typeface="Times New Roman" panose="02020603050405020304" pitchFamily="18" charset="0"/>
            </a:endParaRPr>
          </a:p>
        </p:txBody>
      </p:sp>
      <p:sp>
        <p:nvSpPr>
          <p:cNvPr id="4" name="Date Placeholder 3">
            <a:extLst>
              <a:ext uri="{FF2B5EF4-FFF2-40B4-BE49-F238E27FC236}">
                <a16:creationId xmlns:a16="http://schemas.microsoft.com/office/drawing/2014/main" id="{61E2A757-6911-4EEE-989C-26D88F2DA8DB}"/>
              </a:ext>
            </a:extLst>
          </p:cNvPr>
          <p:cNvSpPr>
            <a:spLocks noGrp="1"/>
          </p:cNvSpPr>
          <p:nvPr>
            <p:ph type="dt" sz="half" idx="10"/>
          </p:nvPr>
        </p:nvSpPr>
        <p:spPr>
          <a:xfrm>
            <a:off x="10153816" y="6356349"/>
            <a:ext cx="1847359" cy="365125"/>
          </a:xfrm>
        </p:spPr>
        <p:txBody>
          <a:bodyPr/>
          <a:lstStyle/>
          <a:p>
            <a:r>
              <a:rPr lang="en-US" dirty="0"/>
              <a:t>Wednesday, February 17, 2021</a:t>
            </a:r>
          </a:p>
        </p:txBody>
      </p:sp>
      <p:sp>
        <p:nvSpPr>
          <p:cNvPr id="5" name="Slide Number Placeholder 4">
            <a:extLst>
              <a:ext uri="{FF2B5EF4-FFF2-40B4-BE49-F238E27FC236}">
                <a16:creationId xmlns:a16="http://schemas.microsoft.com/office/drawing/2014/main" id="{EC587C55-26A8-47AD-A7D3-47E5C29E9884}"/>
              </a:ext>
            </a:extLst>
          </p:cNvPr>
          <p:cNvSpPr>
            <a:spLocks noGrp="1"/>
          </p:cNvSpPr>
          <p:nvPr>
            <p:ph type="sldNum" sz="quarter" idx="12"/>
          </p:nvPr>
        </p:nvSpPr>
        <p:spPr/>
        <p:txBody>
          <a:bodyPr/>
          <a:lstStyle/>
          <a:p>
            <a:fld id="{D8AFBD7D-355D-49A3-8082-685673155FDD}" type="slidenum">
              <a:rPr lang="en-US" smtClean="0"/>
              <a:t>12</a:t>
            </a:fld>
            <a:endParaRPr lang="en-US" dirty="0"/>
          </a:p>
        </p:txBody>
      </p:sp>
    </p:spTree>
    <p:extLst>
      <p:ext uri="{BB962C8B-B14F-4D97-AF65-F5344CB8AC3E}">
        <p14:creationId xmlns:p14="http://schemas.microsoft.com/office/powerpoint/2010/main" val="1119278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E681C3-6DFD-4956-98CD-DC9C0DC48CFC}"/>
              </a:ext>
            </a:extLst>
          </p:cNvPr>
          <p:cNvSpPr>
            <a:spLocks noGrp="1"/>
          </p:cNvSpPr>
          <p:nvPr>
            <p:ph type="title"/>
          </p:nvPr>
        </p:nvSpPr>
        <p:spPr>
          <a:xfrm>
            <a:off x="335664" y="51769"/>
            <a:ext cx="8596668" cy="660400"/>
          </a:xfrm>
        </p:spPr>
        <p:txBody>
          <a:bodyPr>
            <a:normAutofit fontScale="90000"/>
          </a:bodyPr>
          <a:lstStyle/>
          <a:p>
            <a:r>
              <a:rPr lang="en-US" sz="4400" b="1" dirty="0">
                <a:latin typeface="Times New Roman" panose="02020603050405020304" pitchFamily="18" charset="0"/>
                <a:cs typeface="Times New Roman" panose="02020603050405020304" pitchFamily="18" charset="0"/>
              </a:rPr>
              <a:t>Procurement Plan</a:t>
            </a:r>
            <a:br>
              <a:rPr lang="en-US" dirty="0"/>
            </a:br>
            <a:endParaRPr lang="en-US" dirty="0"/>
          </a:p>
        </p:txBody>
      </p:sp>
      <p:sp>
        <p:nvSpPr>
          <p:cNvPr id="3" name="Content Placeholder 2">
            <a:extLst>
              <a:ext uri="{FF2B5EF4-FFF2-40B4-BE49-F238E27FC236}">
                <a16:creationId xmlns:a16="http://schemas.microsoft.com/office/drawing/2014/main" id="{5324088C-7B56-4B5A-88EA-3BAC59B1BBB2}"/>
              </a:ext>
            </a:extLst>
          </p:cNvPr>
          <p:cNvSpPr>
            <a:spLocks noGrp="1"/>
          </p:cNvSpPr>
          <p:nvPr>
            <p:ph idx="1"/>
          </p:nvPr>
        </p:nvSpPr>
        <p:spPr>
          <a:xfrm>
            <a:off x="124691" y="712169"/>
            <a:ext cx="10775373" cy="6000358"/>
          </a:xfrm>
        </p:spPr>
        <p:txBody>
          <a:bodyPr>
            <a:noAutofit/>
          </a:bodyPr>
          <a:lstStyle/>
          <a:p>
            <a:pPr algn="just">
              <a:lnSpc>
                <a:spcPct val="107000"/>
              </a:lnSpc>
              <a:spcBef>
                <a:spcPts val="0"/>
              </a:spcBef>
            </a:pPr>
            <a:r>
              <a:rPr lang="en-US" sz="2300" b="1" dirty="0">
                <a:latin typeface="Times New Roman" panose="02020603050405020304" pitchFamily="18" charset="0"/>
                <a:cs typeface="Times New Roman" panose="02020603050405020304" pitchFamily="18" charset="0"/>
              </a:rPr>
              <a:t>Procurement Plan</a:t>
            </a:r>
            <a:endParaRPr lang="en-US" sz="2300" dirty="0">
              <a:latin typeface="Times New Roman" panose="02020603050405020304" pitchFamily="18" charset="0"/>
              <a:cs typeface="Times New Roman" panose="02020603050405020304" pitchFamily="18" charset="0"/>
            </a:endParaRPr>
          </a:p>
          <a:p>
            <a:pPr marL="747713" indent="-404813" algn="just">
              <a:lnSpc>
                <a:spcPct val="107000"/>
              </a:lnSpc>
              <a:spcBef>
                <a:spcPts val="0"/>
              </a:spcBef>
            </a:pPr>
            <a:r>
              <a:rPr lang="en-US" sz="2300" dirty="0">
                <a:latin typeface="Times New Roman" panose="02020603050405020304" pitchFamily="18" charset="0"/>
                <a:cs typeface="Times New Roman" panose="02020603050405020304" pitchFamily="18" charset="0"/>
              </a:rPr>
              <a:t>lists procurement requirements, aligned with STRIVE activities in a specified format</a:t>
            </a:r>
          </a:p>
          <a:p>
            <a:pPr marL="747713" indent="-404813" algn="just">
              <a:lnSpc>
                <a:spcPct val="107000"/>
              </a:lnSpc>
              <a:spcBef>
                <a:spcPts val="0"/>
              </a:spcBef>
            </a:pPr>
            <a:r>
              <a:rPr lang="en-US" sz="2300" dirty="0">
                <a:latin typeface="Times New Roman" panose="02020603050405020304" pitchFamily="18" charset="0"/>
                <a:cs typeface="Times New Roman" panose="02020603050405020304" pitchFamily="18" charset="0"/>
              </a:rPr>
              <a:t>establishes the timelines for carrying out each step in the procurement process up to contract award and the fulfillment of the requirement</a:t>
            </a:r>
          </a:p>
          <a:p>
            <a:pPr marL="747713" indent="-404813" algn="just">
              <a:lnSpc>
                <a:spcPct val="107000"/>
              </a:lnSpc>
              <a:spcBef>
                <a:spcPts val="0"/>
              </a:spcBef>
            </a:pPr>
            <a:r>
              <a:rPr lang="en-US" sz="2300" dirty="0">
                <a:latin typeface="Times New Roman" panose="02020603050405020304" pitchFamily="18" charset="0"/>
                <a:cs typeface="Times New Roman" panose="02020603050405020304" pitchFamily="18" charset="0"/>
              </a:rPr>
              <a:t>allows for the monitoring of the procuring process to determine how actual performance compares with planned activities, and thus to alert the pertinent departments and adjust the procurement plan accordingly</a:t>
            </a:r>
          </a:p>
          <a:p>
            <a:pPr marL="747713" indent="-404813" algn="just">
              <a:lnSpc>
                <a:spcPct val="107000"/>
              </a:lnSpc>
              <a:spcBef>
                <a:spcPts val="0"/>
              </a:spcBef>
            </a:pPr>
            <a:r>
              <a:rPr lang="en-US" sz="2300" dirty="0">
                <a:latin typeface="Times New Roman" panose="02020603050405020304" pitchFamily="18" charset="0"/>
                <a:cs typeface="Times New Roman" panose="02020603050405020304" pitchFamily="18" charset="0"/>
              </a:rPr>
              <a:t>enhances the transparency and predictability of the procurement process</a:t>
            </a:r>
          </a:p>
          <a:p>
            <a:pPr marL="747713" indent="-404813" algn="just">
              <a:lnSpc>
                <a:spcPct val="107000"/>
              </a:lnSpc>
              <a:spcBef>
                <a:spcPts val="0"/>
              </a:spcBef>
            </a:pPr>
            <a:r>
              <a:rPr lang="en-US" sz="2300" dirty="0">
                <a:latin typeface="Times New Roman" panose="02020603050405020304" pitchFamily="18" charset="0"/>
                <a:cs typeface="Times New Roman" panose="02020603050405020304" pitchFamily="18" charset="0"/>
              </a:rPr>
              <a:t>gives predictability to procurement</a:t>
            </a:r>
          </a:p>
          <a:p>
            <a:pPr marL="0" indent="0" algn="just">
              <a:lnSpc>
                <a:spcPct val="107000"/>
              </a:lnSpc>
              <a:spcBef>
                <a:spcPts val="0"/>
              </a:spcBef>
              <a:buNone/>
            </a:pPr>
            <a:endParaRPr lang="en-US" sz="2300" dirty="0">
              <a:latin typeface="Times New Roman" panose="02020603050405020304" pitchFamily="18" charset="0"/>
              <a:cs typeface="Times New Roman" panose="02020603050405020304" pitchFamily="18" charset="0"/>
            </a:endParaRPr>
          </a:p>
          <a:p>
            <a:pPr algn="just">
              <a:lnSpc>
                <a:spcPct val="107000"/>
              </a:lnSpc>
              <a:spcBef>
                <a:spcPts val="0"/>
              </a:spcBef>
            </a:pPr>
            <a:r>
              <a:rPr lang="en-US" sz="2300" b="1" i="1" dirty="0">
                <a:latin typeface="Times New Roman" panose="02020603050405020304" pitchFamily="18" charset="0"/>
                <a:cs typeface="Times New Roman" panose="02020603050405020304" pitchFamily="18" charset="0"/>
              </a:rPr>
              <a:t>Rule 142 of GFR, 2017 </a:t>
            </a:r>
            <a:r>
              <a:rPr lang="en-US" sz="2300" dirty="0">
                <a:latin typeface="Times New Roman" panose="02020603050405020304" pitchFamily="18" charset="0"/>
                <a:cs typeface="Times New Roman" panose="02020603050405020304" pitchFamily="18" charset="0"/>
              </a:rPr>
              <a:t>: requires the of preparation of Annual Procurement Plan and its disclosure, by all Ministries/Departments</a:t>
            </a:r>
          </a:p>
          <a:p>
            <a:pPr algn="just">
              <a:lnSpc>
                <a:spcPct val="107000"/>
              </a:lnSpc>
              <a:spcBef>
                <a:spcPts val="0"/>
              </a:spcBef>
            </a:pPr>
            <a:endParaRPr lang="en-US" sz="2300" dirty="0">
              <a:latin typeface="Times New Roman" panose="02020603050405020304" pitchFamily="18" charset="0"/>
              <a:cs typeface="Times New Roman" panose="02020603050405020304" pitchFamily="18" charset="0"/>
            </a:endParaRPr>
          </a:p>
          <a:p>
            <a:pPr algn="just">
              <a:lnSpc>
                <a:spcPct val="107000"/>
              </a:lnSpc>
              <a:spcBef>
                <a:spcPts val="0"/>
              </a:spcBef>
            </a:pPr>
            <a:r>
              <a:rPr lang="en-US" sz="2300" dirty="0">
                <a:latin typeface="Times New Roman" panose="02020603050405020304" pitchFamily="18" charset="0"/>
                <a:cs typeface="Times New Roman" panose="02020603050405020304" pitchFamily="18" charset="0"/>
              </a:rPr>
              <a:t>Procurements under STRIVE shall be initiated after approval of the procurement plan from authorities as specified in the guidelines as per Section 4.2.5 of STRIVE OM</a:t>
            </a:r>
          </a:p>
          <a:p>
            <a:pPr marL="0" indent="0" algn="just">
              <a:buNone/>
            </a:pPr>
            <a:endParaRPr lang="en-US" dirty="0">
              <a:latin typeface="Times New Roman" panose="02020603050405020304" pitchFamily="18" charset="0"/>
              <a:cs typeface="Times New Roman" panose="02020603050405020304" pitchFamily="18" charset="0"/>
            </a:endParaRPr>
          </a:p>
        </p:txBody>
      </p:sp>
      <p:sp>
        <p:nvSpPr>
          <p:cNvPr id="4" name="Date Placeholder 3">
            <a:extLst>
              <a:ext uri="{FF2B5EF4-FFF2-40B4-BE49-F238E27FC236}">
                <a16:creationId xmlns:a16="http://schemas.microsoft.com/office/drawing/2014/main" id="{3BACC1F6-2360-4144-B819-624213DE3C03}"/>
              </a:ext>
            </a:extLst>
          </p:cNvPr>
          <p:cNvSpPr>
            <a:spLocks noGrp="1"/>
          </p:cNvSpPr>
          <p:nvPr>
            <p:ph type="dt" sz="half" idx="10"/>
          </p:nvPr>
        </p:nvSpPr>
        <p:spPr>
          <a:xfrm>
            <a:off x="10416209" y="6406487"/>
            <a:ext cx="1775791" cy="365125"/>
          </a:xfrm>
        </p:spPr>
        <p:txBody>
          <a:bodyPr/>
          <a:lstStyle/>
          <a:p>
            <a:r>
              <a:rPr lang="en-US" dirty="0"/>
              <a:t>Wednesday, February 17, 2021</a:t>
            </a:r>
          </a:p>
        </p:txBody>
      </p:sp>
      <p:sp>
        <p:nvSpPr>
          <p:cNvPr id="5" name="Slide Number Placeholder 4">
            <a:extLst>
              <a:ext uri="{FF2B5EF4-FFF2-40B4-BE49-F238E27FC236}">
                <a16:creationId xmlns:a16="http://schemas.microsoft.com/office/drawing/2014/main" id="{A58A9556-E06F-4313-AEAF-F82D8FA5A651}"/>
              </a:ext>
            </a:extLst>
          </p:cNvPr>
          <p:cNvSpPr>
            <a:spLocks noGrp="1"/>
          </p:cNvSpPr>
          <p:nvPr>
            <p:ph type="sldNum" sz="quarter" idx="12"/>
          </p:nvPr>
        </p:nvSpPr>
        <p:spPr/>
        <p:txBody>
          <a:bodyPr/>
          <a:lstStyle/>
          <a:p>
            <a:fld id="{D8AFBD7D-355D-49A3-8082-685673155FDD}" type="slidenum">
              <a:rPr lang="en-US" smtClean="0"/>
              <a:t>13</a:t>
            </a:fld>
            <a:endParaRPr lang="en-US" dirty="0"/>
          </a:p>
        </p:txBody>
      </p:sp>
    </p:spTree>
    <p:extLst>
      <p:ext uri="{BB962C8B-B14F-4D97-AF65-F5344CB8AC3E}">
        <p14:creationId xmlns:p14="http://schemas.microsoft.com/office/powerpoint/2010/main" val="22714729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E681C3-6DFD-4956-98CD-DC9C0DC48CFC}"/>
              </a:ext>
            </a:extLst>
          </p:cNvPr>
          <p:cNvSpPr>
            <a:spLocks noGrp="1"/>
          </p:cNvSpPr>
          <p:nvPr>
            <p:ph type="title"/>
          </p:nvPr>
        </p:nvSpPr>
        <p:spPr>
          <a:xfrm>
            <a:off x="335664" y="51769"/>
            <a:ext cx="8596668" cy="660400"/>
          </a:xfrm>
        </p:spPr>
        <p:txBody>
          <a:bodyPr>
            <a:normAutofit fontScale="90000"/>
          </a:bodyPr>
          <a:lstStyle/>
          <a:p>
            <a:r>
              <a:rPr lang="en-US" sz="4400" b="1" dirty="0">
                <a:latin typeface="Times New Roman" panose="02020603050405020304" pitchFamily="18" charset="0"/>
                <a:cs typeface="Times New Roman" panose="02020603050405020304" pitchFamily="18" charset="0"/>
              </a:rPr>
              <a:t>Procurement Plan</a:t>
            </a:r>
            <a:br>
              <a:rPr lang="en-US" dirty="0"/>
            </a:br>
            <a:endParaRPr lang="en-US" dirty="0"/>
          </a:p>
        </p:txBody>
      </p:sp>
      <p:sp>
        <p:nvSpPr>
          <p:cNvPr id="3" name="Content Placeholder 2">
            <a:extLst>
              <a:ext uri="{FF2B5EF4-FFF2-40B4-BE49-F238E27FC236}">
                <a16:creationId xmlns:a16="http://schemas.microsoft.com/office/drawing/2014/main" id="{5324088C-7B56-4B5A-88EA-3BAC59B1BBB2}"/>
              </a:ext>
            </a:extLst>
          </p:cNvPr>
          <p:cNvSpPr>
            <a:spLocks noGrp="1"/>
          </p:cNvSpPr>
          <p:nvPr>
            <p:ph idx="1"/>
          </p:nvPr>
        </p:nvSpPr>
        <p:spPr>
          <a:xfrm>
            <a:off x="335665" y="570685"/>
            <a:ext cx="9578540" cy="5716630"/>
          </a:xfrm>
        </p:spPr>
        <p:txBody>
          <a:bodyPr>
            <a:noAutofit/>
          </a:bodyPr>
          <a:lstStyle/>
          <a:p>
            <a:pPr marL="0" indent="0" algn="just">
              <a:lnSpc>
                <a:spcPct val="107000"/>
              </a:lnSpc>
              <a:spcBef>
                <a:spcPts val="0"/>
              </a:spcBef>
              <a:buNone/>
            </a:pPr>
            <a:endParaRPr lang="en-US" dirty="0">
              <a:solidFill>
                <a:schemeClr val="tx1"/>
              </a:solidFill>
              <a:latin typeface="Times New Roman" panose="02020603050405020304" pitchFamily="18" charset="0"/>
              <a:cs typeface="Times New Roman" panose="02020603050405020304" pitchFamily="18" charset="0"/>
            </a:endParaRPr>
          </a:p>
          <a:p>
            <a:pPr algn="just">
              <a:lnSpc>
                <a:spcPct val="107000"/>
              </a:lnSpc>
              <a:spcBef>
                <a:spcPts val="0"/>
              </a:spcBef>
            </a:pPr>
            <a:r>
              <a:rPr lang="en-US" sz="2400" dirty="0">
                <a:latin typeface="Times New Roman" panose="02020603050405020304" pitchFamily="18" charset="0"/>
                <a:cs typeface="Times New Roman" panose="02020603050405020304" pitchFamily="18" charset="0"/>
              </a:rPr>
              <a:t>All procurement plans shall need to be disclosed in public domain in a legible form </a:t>
            </a:r>
            <a:r>
              <a:rPr lang="en-US" sz="2400" dirty="0">
                <a:solidFill>
                  <a:schemeClr val="tx1"/>
                </a:solidFill>
                <a:latin typeface="Times New Roman" panose="02020603050405020304" pitchFamily="18" charset="0"/>
                <a:cs typeface="Times New Roman" panose="02020603050405020304" pitchFamily="18" charset="0"/>
              </a:rPr>
              <a:t>by the respective procuring and implementing entities.</a:t>
            </a:r>
          </a:p>
          <a:p>
            <a:pPr marL="0" indent="0" algn="just">
              <a:lnSpc>
                <a:spcPct val="107000"/>
              </a:lnSpc>
              <a:spcBef>
                <a:spcPts val="0"/>
              </a:spcBef>
              <a:buNone/>
            </a:pPr>
            <a:endParaRPr lang="en-US" sz="2400" dirty="0">
              <a:solidFill>
                <a:schemeClr val="tx1"/>
              </a:solidFill>
              <a:latin typeface="Times New Roman" panose="02020603050405020304" pitchFamily="18" charset="0"/>
              <a:cs typeface="Times New Roman" panose="02020603050405020304" pitchFamily="18" charset="0"/>
            </a:endParaRPr>
          </a:p>
          <a:p>
            <a:pPr algn="just">
              <a:lnSpc>
                <a:spcPct val="107000"/>
              </a:lnSpc>
              <a:spcBef>
                <a:spcPts val="0"/>
              </a:spcBef>
            </a:pPr>
            <a:r>
              <a:rPr lang="en-US" sz="2400" dirty="0">
                <a:solidFill>
                  <a:schemeClr val="tx1"/>
                </a:solidFill>
                <a:latin typeface="Times New Roman" panose="02020603050405020304" pitchFamily="18" charset="0"/>
                <a:cs typeface="Times New Roman" panose="02020603050405020304" pitchFamily="18" charset="0"/>
              </a:rPr>
              <a:t>Copy of procurement plan and compliance with disclosure requirements shall be provided by procuring entities to Program Auditors</a:t>
            </a:r>
          </a:p>
          <a:p>
            <a:pPr algn="just"/>
            <a:r>
              <a:rPr lang="en-US" sz="2400" dirty="0">
                <a:latin typeface="Times New Roman" panose="02020603050405020304" pitchFamily="18" charset="0"/>
                <a:cs typeface="Times New Roman" panose="02020603050405020304" pitchFamily="18" charset="0"/>
              </a:rPr>
              <a:t>Procurement plan is also required to ensure that the procurement of goods conform to National Skills Qualifications Framework (NSQF) compliant courses/Standard National Council for Vocational Training (NCVT) list of Machinery/Equipment/Tools and duly approved by Institute Management Committee (IMC) (or equivalent) of respective Government/Private ITI</a:t>
            </a:r>
          </a:p>
          <a:p>
            <a:pPr algn="just"/>
            <a:r>
              <a:rPr lang="en-US" sz="2400" dirty="0">
                <a:latin typeface="Times New Roman" panose="02020603050405020304" pitchFamily="18" charset="0"/>
                <a:cs typeface="Times New Roman" panose="02020603050405020304" pitchFamily="18" charset="0"/>
              </a:rPr>
              <a:t>Any exception to this may be properly justified and approval of SPIU may be obtained before its initiation of procurement activities with regard to above exceptions.  Exceptions shall be made available to Program Auditors</a:t>
            </a:r>
          </a:p>
          <a:p>
            <a:pPr algn="just">
              <a:lnSpc>
                <a:spcPct val="107000"/>
              </a:lnSpc>
              <a:spcBef>
                <a:spcPts val="0"/>
              </a:spcBef>
            </a:pPr>
            <a:endParaRPr lang="en-US" dirty="0">
              <a:solidFill>
                <a:schemeClr val="tx1"/>
              </a:solidFill>
              <a:latin typeface="Times New Roman" panose="02020603050405020304" pitchFamily="18" charset="0"/>
              <a:cs typeface="Times New Roman" panose="02020603050405020304" pitchFamily="18" charset="0"/>
            </a:endParaRPr>
          </a:p>
          <a:p>
            <a:pPr marL="0" indent="0" algn="just">
              <a:buNone/>
            </a:pPr>
            <a:endParaRPr lang="en-US" dirty="0">
              <a:latin typeface="Times New Roman" panose="02020603050405020304" pitchFamily="18" charset="0"/>
              <a:cs typeface="Times New Roman" panose="02020603050405020304" pitchFamily="18" charset="0"/>
            </a:endParaRPr>
          </a:p>
        </p:txBody>
      </p:sp>
      <p:sp>
        <p:nvSpPr>
          <p:cNvPr id="4" name="Date Placeholder 3">
            <a:extLst>
              <a:ext uri="{FF2B5EF4-FFF2-40B4-BE49-F238E27FC236}">
                <a16:creationId xmlns:a16="http://schemas.microsoft.com/office/drawing/2014/main" id="{3BACC1F6-2360-4144-B819-624213DE3C03}"/>
              </a:ext>
            </a:extLst>
          </p:cNvPr>
          <p:cNvSpPr>
            <a:spLocks noGrp="1"/>
          </p:cNvSpPr>
          <p:nvPr>
            <p:ph type="dt" sz="half" idx="10"/>
          </p:nvPr>
        </p:nvSpPr>
        <p:spPr>
          <a:xfrm>
            <a:off x="10273085" y="6406487"/>
            <a:ext cx="1918915" cy="365125"/>
          </a:xfrm>
        </p:spPr>
        <p:txBody>
          <a:bodyPr/>
          <a:lstStyle/>
          <a:p>
            <a:r>
              <a:rPr lang="en-US" dirty="0"/>
              <a:t>Wednesday, February 17, 2021</a:t>
            </a:r>
          </a:p>
        </p:txBody>
      </p:sp>
      <p:sp>
        <p:nvSpPr>
          <p:cNvPr id="5" name="Slide Number Placeholder 4">
            <a:extLst>
              <a:ext uri="{FF2B5EF4-FFF2-40B4-BE49-F238E27FC236}">
                <a16:creationId xmlns:a16="http://schemas.microsoft.com/office/drawing/2014/main" id="{A58A9556-E06F-4313-AEAF-F82D8FA5A651}"/>
              </a:ext>
            </a:extLst>
          </p:cNvPr>
          <p:cNvSpPr>
            <a:spLocks noGrp="1"/>
          </p:cNvSpPr>
          <p:nvPr>
            <p:ph type="sldNum" sz="quarter" idx="12"/>
          </p:nvPr>
        </p:nvSpPr>
        <p:spPr/>
        <p:txBody>
          <a:bodyPr/>
          <a:lstStyle/>
          <a:p>
            <a:fld id="{D8AFBD7D-355D-49A3-8082-685673155FDD}" type="slidenum">
              <a:rPr lang="en-US" smtClean="0"/>
              <a:t>14</a:t>
            </a:fld>
            <a:endParaRPr lang="en-US"/>
          </a:p>
        </p:txBody>
      </p:sp>
    </p:spTree>
    <p:extLst>
      <p:ext uri="{BB962C8B-B14F-4D97-AF65-F5344CB8AC3E}">
        <p14:creationId xmlns:p14="http://schemas.microsoft.com/office/powerpoint/2010/main" val="10256908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CAABD-DF60-4EEB-A568-1D8DCA1ECA4E}"/>
              </a:ext>
            </a:extLst>
          </p:cNvPr>
          <p:cNvSpPr>
            <a:spLocks noGrp="1"/>
          </p:cNvSpPr>
          <p:nvPr>
            <p:ph type="title"/>
          </p:nvPr>
        </p:nvSpPr>
        <p:spPr>
          <a:xfrm>
            <a:off x="448734" y="287482"/>
            <a:ext cx="9465470" cy="917864"/>
          </a:xfrm>
        </p:spPr>
        <p:txBody>
          <a:bodyPr>
            <a:noAutofit/>
          </a:bodyPr>
          <a:lstStyle/>
          <a:p>
            <a:r>
              <a:rPr lang="en-US" sz="4000" b="1" dirty="0">
                <a:latin typeface="Times New Roman" panose="02020603050405020304" pitchFamily="18" charset="0"/>
                <a:ea typeface="Calibri" panose="020F0502020204030204" pitchFamily="34" charset="0"/>
                <a:cs typeface="Mangal" panose="02040503050203030202" pitchFamily="18" charset="0"/>
              </a:rPr>
              <a:t>Disclosure of Procurement Information</a:t>
            </a:r>
            <a:endParaRPr lang="en-US" sz="4000" dirty="0"/>
          </a:p>
        </p:txBody>
      </p:sp>
      <p:sp>
        <p:nvSpPr>
          <p:cNvPr id="3" name="Content Placeholder 2">
            <a:extLst>
              <a:ext uri="{FF2B5EF4-FFF2-40B4-BE49-F238E27FC236}">
                <a16:creationId xmlns:a16="http://schemas.microsoft.com/office/drawing/2014/main" id="{D7B37286-DAFA-4C7B-AC94-FAF152C3D726}"/>
              </a:ext>
            </a:extLst>
          </p:cNvPr>
          <p:cNvSpPr>
            <a:spLocks noGrp="1"/>
          </p:cNvSpPr>
          <p:nvPr>
            <p:ph idx="1"/>
          </p:nvPr>
        </p:nvSpPr>
        <p:spPr>
          <a:xfrm>
            <a:off x="583815" y="1205345"/>
            <a:ext cx="9256375" cy="5223453"/>
          </a:xfrm>
        </p:spPr>
        <p:txBody>
          <a:bodyPr>
            <a:normAutofit fontScale="92500" lnSpcReduction="10000"/>
          </a:bodyPr>
          <a:lstStyle/>
          <a:p>
            <a:pPr algn="just"/>
            <a:r>
              <a:rPr lang="en-US" sz="2600" dirty="0">
                <a:latin typeface="Times New Roman" panose="02020603050405020304" pitchFamily="18" charset="0"/>
                <a:cs typeface="Times New Roman" panose="02020603050405020304" pitchFamily="18" charset="0"/>
              </a:rPr>
              <a:t>The following documents shall be disclosed on the website of procuring entities and on the websites of both the State Directorates and NPIU:</a:t>
            </a:r>
          </a:p>
          <a:p>
            <a:pPr marL="685800" algn="just"/>
            <a:r>
              <a:rPr lang="en-US" sz="2600" dirty="0">
                <a:latin typeface="Times New Roman" panose="02020603050405020304" pitchFamily="18" charset="0"/>
                <a:cs typeface="Times New Roman" panose="02020603050405020304" pitchFamily="18" charset="0"/>
              </a:rPr>
              <a:t>Approved procurement plans and their updates</a:t>
            </a:r>
          </a:p>
          <a:p>
            <a:pPr marL="685800" algn="just"/>
            <a:r>
              <a:rPr lang="en-US" sz="2600" dirty="0">
                <a:latin typeface="Times New Roman" panose="02020603050405020304" pitchFamily="18" charset="0"/>
                <a:cs typeface="Times New Roman" panose="02020603050405020304" pitchFamily="18" charset="0"/>
              </a:rPr>
              <a:t>Invitation for bids for goods, works, services (consulting and non-consulting) for all National Competitive Bidding (Open Tendering)</a:t>
            </a:r>
          </a:p>
          <a:p>
            <a:pPr marL="685800" algn="just"/>
            <a:r>
              <a:rPr lang="en-US" sz="2600" dirty="0">
                <a:latin typeface="Times New Roman" panose="02020603050405020304" pitchFamily="18" charset="0"/>
                <a:cs typeface="Times New Roman" panose="02020603050405020304" pitchFamily="18" charset="0"/>
              </a:rPr>
              <a:t>Shortlists of Consultants</a:t>
            </a:r>
          </a:p>
          <a:p>
            <a:pPr marL="685800" algn="just"/>
            <a:r>
              <a:rPr lang="en-US" sz="2600" dirty="0">
                <a:latin typeface="Times New Roman" panose="02020603050405020304" pitchFamily="18" charset="0"/>
                <a:cs typeface="Times New Roman" panose="02020603050405020304" pitchFamily="18" charset="0"/>
              </a:rPr>
              <a:t>Contract Award Notices [CAN] of all procurement carried out under STRIVE in standardized formats available at </a:t>
            </a:r>
            <a:r>
              <a:rPr lang="en-US" sz="1700" dirty="0">
                <a:latin typeface="Times New Roman" panose="02020603050405020304" pitchFamily="18" charset="0"/>
                <a:cs typeface="Times New Roman" panose="02020603050405020304" pitchFamily="18" charset="0"/>
              </a:rPr>
              <a:t>:(</a:t>
            </a:r>
            <a:r>
              <a:rPr lang="en-US" sz="1700" dirty="0">
                <a:solidFill>
                  <a:srgbClr val="00B0F0"/>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https://dgt.gov.in/sites/default/files/CANCompselection.pdf</a:t>
            </a:r>
            <a:r>
              <a:rPr lang="en-US" sz="1500" dirty="0">
                <a:solidFill>
                  <a:srgbClr val="00B0F0"/>
                </a:solidFill>
                <a:latin typeface="Times New Roman" panose="02020603050405020304" pitchFamily="18" charset="0"/>
                <a:cs typeface="Times New Roman" panose="02020603050405020304" pitchFamily="18" charset="0"/>
              </a:rPr>
              <a:t>,</a:t>
            </a:r>
            <a:r>
              <a:rPr lang="en-US" sz="1500" i="1" dirty="0">
                <a:solidFill>
                  <a:srgbClr val="00B0F0"/>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https://dgt.gov.in/sites/default/files/CAN-DirectSelection.pdf</a:t>
            </a:r>
            <a:r>
              <a:rPr lang="en-US" sz="1500" i="1" dirty="0">
                <a:solidFill>
                  <a:srgbClr val="00B0F0"/>
                </a:solidFill>
                <a:latin typeface="Times New Roman" panose="02020603050405020304" pitchFamily="18" charset="0"/>
                <a:cs typeface="Times New Roman" panose="02020603050405020304" pitchFamily="18" charset="0"/>
              </a:rPr>
              <a:t> ,</a:t>
            </a:r>
            <a:r>
              <a:rPr lang="en-US" sz="1500" dirty="0">
                <a:solidFill>
                  <a:srgbClr val="00B0F0"/>
                </a:solidFill>
                <a:latin typeface="Times New Roman" panose="02020603050405020304" pitchFamily="18" charset="0"/>
                <a:cs typeface="Times New Roman" panose="02020603050405020304" pitchFamily="18" charset="0"/>
              </a:rPr>
              <a:t> </a:t>
            </a:r>
            <a:r>
              <a:rPr lang="en-US" sz="1500" i="1" u="sng" dirty="0">
                <a:solidFill>
                  <a:srgbClr val="00B0F0"/>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https://dgt.gov.in/sites/default/files/CANRFQ.pdf</a:t>
            </a:r>
            <a:r>
              <a:rPr lang="en-US" sz="1500" i="1" u="sng" dirty="0">
                <a:solidFill>
                  <a:srgbClr val="00B0F0"/>
                </a:solidFill>
                <a:latin typeface="Times New Roman" panose="02020603050405020304" pitchFamily="18" charset="0"/>
                <a:cs typeface="Times New Roman" panose="02020603050405020304" pitchFamily="18" charset="0"/>
              </a:rPr>
              <a:t> </a:t>
            </a:r>
            <a:r>
              <a:rPr lang="en-US" sz="1700" dirty="0">
                <a:solidFill>
                  <a:schemeClr val="tx1"/>
                </a:solidFill>
                <a:latin typeface="Times New Roman" panose="02020603050405020304" pitchFamily="18" charset="0"/>
                <a:cs typeface="Times New Roman" panose="02020603050405020304" pitchFamily="18" charset="0"/>
              </a:rPr>
              <a:t>) </a:t>
            </a:r>
            <a:endParaRPr lang="en-US" sz="2600" dirty="0">
              <a:solidFill>
                <a:schemeClr val="tx1"/>
              </a:solidFill>
              <a:latin typeface="Times New Roman" panose="02020603050405020304" pitchFamily="18" charset="0"/>
              <a:cs typeface="Times New Roman" panose="02020603050405020304" pitchFamily="18" charset="0"/>
            </a:endParaRPr>
          </a:p>
          <a:p>
            <a:pPr marL="685800" algn="just"/>
            <a:r>
              <a:rPr lang="en-US" sz="2600" dirty="0">
                <a:latin typeface="Times New Roman" panose="02020603050405020304" pitchFamily="18" charset="0"/>
                <a:cs typeface="Times New Roman" panose="02020603050405020304" pitchFamily="18" charset="0"/>
              </a:rPr>
              <a:t>Action taken report on procurement complaints received on quarterly basis</a:t>
            </a:r>
          </a:p>
          <a:p>
            <a:pPr marL="0" indent="0" algn="just">
              <a:buNone/>
            </a:pPr>
            <a:endParaRPr lang="en-US" sz="2600" dirty="0">
              <a:latin typeface="Times New Roman" panose="02020603050405020304" pitchFamily="18" charset="0"/>
              <a:cs typeface="Times New Roman" panose="02020603050405020304" pitchFamily="18" charset="0"/>
            </a:endParaRPr>
          </a:p>
          <a:p>
            <a:pPr algn="just"/>
            <a:endParaRPr lang="en-US" sz="2600" dirty="0">
              <a:latin typeface="Times New Roman" panose="02020603050405020304" pitchFamily="18" charset="0"/>
              <a:cs typeface="Times New Roman" panose="02020603050405020304" pitchFamily="18" charset="0"/>
            </a:endParaRPr>
          </a:p>
          <a:p>
            <a:pPr algn="just"/>
            <a:endParaRPr lang="en-US" sz="2600" dirty="0">
              <a:latin typeface="Times New Roman" panose="02020603050405020304" pitchFamily="18" charset="0"/>
              <a:cs typeface="Times New Roman" panose="02020603050405020304" pitchFamily="18" charset="0"/>
            </a:endParaRPr>
          </a:p>
          <a:p>
            <a:pPr marL="457200" lvl="1" indent="0" algn="just">
              <a:buNone/>
            </a:pPr>
            <a:endParaRPr lang="en-US" dirty="0"/>
          </a:p>
        </p:txBody>
      </p:sp>
      <p:sp>
        <p:nvSpPr>
          <p:cNvPr id="4" name="Date Placeholder 3">
            <a:extLst>
              <a:ext uri="{FF2B5EF4-FFF2-40B4-BE49-F238E27FC236}">
                <a16:creationId xmlns:a16="http://schemas.microsoft.com/office/drawing/2014/main" id="{C90D323F-B437-46BF-926A-4CEE7EE0AB37}"/>
              </a:ext>
            </a:extLst>
          </p:cNvPr>
          <p:cNvSpPr>
            <a:spLocks noGrp="1"/>
          </p:cNvSpPr>
          <p:nvPr>
            <p:ph type="dt" sz="half" idx="10"/>
          </p:nvPr>
        </p:nvSpPr>
        <p:spPr>
          <a:xfrm>
            <a:off x="10030930" y="6063673"/>
            <a:ext cx="2067849" cy="365125"/>
          </a:xfrm>
        </p:spPr>
        <p:txBody>
          <a:bodyPr/>
          <a:lstStyle/>
          <a:p>
            <a:r>
              <a:rPr lang="en-US" dirty="0"/>
              <a:t>Wednesday, February 17, 2021</a:t>
            </a:r>
          </a:p>
        </p:txBody>
      </p:sp>
      <p:sp>
        <p:nvSpPr>
          <p:cNvPr id="5" name="Slide Number Placeholder 4">
            <a:extLst>
              <a:ext uri="{FF2B5EF4-FFF2-40B4-BE49-F238E27FC236}">
                <a16:creationId xmlns:a16="http://schemas.microsoft.com/office/drawing/2014/main" id="{FBA7797D-C2B8-4FFC-815C-FB8186B3C3E2}"/>
              </a:ext>
            </a:extLst>
          </p:cNvPr>
          <p:cNvSpPr>
            <a:spLocks noGrp="1"/>
          </p:cNvSpPr>
          <p:nvPr>
            <p:ph type="sldNum" sz="quarter" idx="12"/>
          </p:nvPr>
        </p:nvSpPr>
        <p:spPr/>
        <p:txBody>
          <a:bodyPr/>
          <a:lstStyle/>
          <a:p>
            <a:fld id="{D8AFBD7D-355D-49A3-8082-685673155FDD}" type="slidenum">
              <a:rPr lang="en-US" smtClean="0"/>
              <a:t>15</a:t>
            </a:fld>
            <a:endParaRPr lang="en-US"/>
          </a:p>
        </p:txBody>
      </p:sp>
    </p:spTree>
    <p:extLst>
      <p:ext uri="{BB962C8B-B14F-4D97-AF65-F5344CB8AC3E}">
        <p14:creationId xmlns:p14="http://schemas.microsoft.com/office/powerpoint/2010/main" val="35691565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66768-787C-482A-97EE-8ED7DD7709FB}"/>
              </a:ext>
            </a:extLst>
          </p:cNvPr>
          <p:cNvSpPr>
            <a:spLocks noGrp="1"/>
          </p:cNvSpPr>
          <p:nvPr>
            <p:ph type="title"/>
          </p:nvPr>
        </p:nvSpPr>
        <p:spPr>
          <a:xfrm>
            <a:off x="292870" y="308263"/>
            <a:ext cx="9173248" cy="720436"/>
          </a:xfrm>
        </p:spPr>
        <p:txBody>
          <a:bodyPr>
            <a:noAutofit/>
          </a:bodyPr>
          <a:lstStyle/>
          <a:p>
            <a:r>
              <a:rPr lang="en-US" sz="4000" b="1" dirty="0">
                <a:latin typeface="Times New Roman" panose="02020603050405020304" pitchFamily="18" charset="0"/>
                <a:cs typeface="Times New Roman" panose="02020603050405020304" pitchFamily="18" charset="0"/>
              </a:rPr>
              <a:t>Procurement Complaint Redressal Mechanism</a:t>
            </a:r>
            <a:endParaRPr lang="en-US" sz="40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1A54039C-286F-4EE0-B6FA-18005003EF10}"/>
              </a:ext>
            </a:extLst>
          </p:cNvPr>
          <p:cNvSpPr>
            <a:spLocks noGrp="1"/>
          </p:cNvSpPr>
          <p:nvPr>
            <p:ph idx="1"/>
          </p:nvPr>
        </p:nvSpPr>
        <p:spPr>
          <a:xfrm>
            <a:off x="386388" y="1527463"/>
            <a:ext cx="9527815" cy="5153892"/>
          </a:xfrm>
        </p:spPr>
        <p:txBody>
          <a:bodyPr>
            <a:normAutofit fontScale="47500" lnSpcReduction="20000"/>
          </a:bodyPr>
          <a:lstStyle/>
          <a:p>
            <a:pPr algn="just"/>
            <a:r>
              <a:rPr lang="en-US" sz="5100" dirty="0">
                <a:latin typeface="Times New Roman" panose="02020603050405020304" pitchFamily="18" charset="0"/>
                <a:ea typeface="Calibri" panose="020F0502020204030204" pitchFamily="34" charset="0"/>
                <a:cs typeface="Times New Roman" panose="02020603050405020304" pitchFamily="18" charset="0"/>
              </a:rPr>
              <a:t>This was also used in predecessor Vocational Training Improvement Project [VTIP]</a:t>
            </a:r>
          </a:p>
          <a:p>
            <a:pPr algn="just"/>
            <a:r>
              <a:rPr lang="en-US" sz="5100" dirty="0">
                <a:latin typeface="Times New Roman" panose="02020603050405020304" pitchFamily="18" charset="0"/>
                <a:ea typeface="Calibri" panose="020F0502020204030204" pitchFamily="34" charset="0"/>
                <a:cs typeface="Times New Roman" panose="02020603050405020304" pitchFamily="18" charset="0"/>
              </a:rPr>
              <a:t>Procurement Complaint Redressal mechanism shall be integrated with Grievance Redressal Mechanism of STRIVE</a:t>
            </a:r>
          </a:p>
          <a:p>
            <a:pPr algn="just"/>
            <a:r>
              <a:rPr lang="en-US" sz="5100" dirty="0">
                <a:latin typeface="Times New Roman" panose="02020603050405020304" pitchFamily="18" charset="0"/>
                <a:ea typeface="Calibri" panose="020F0502020204030204" pitchFamily="34" charset="0"/>
                <a:cs typeface="Times New Roman" panose="02020603050405020304" pitchFamily="18" charset="0"/>
              </a:rPr>
              <a:t>Procurement related complaints will need to be handled with utmost confidentiality, in a fair and unbiased manner, and within stipulated timelines</a:t>
            </a:r>
          </a:p>
          <a:p>
            <a:pPr algn="just"/>
            <a:r>
              <a:rPr lang="en-US" sz="5100" dirty="0">
                <a:latin typeface="Times New Roman" panose="02020603050405020304" pitchFamily="18" charset="0"/>
                <a:ea typeface="Calibri" panose="020F0502020204030204" pitchFamily="34" charset="0"/>
                <a:cs typeface="Times New Roman" panose="02020603050405020304" pitchFamily="18" charset="0"/>
              </a:rPr>
              <a:t>All procurement related complaints shall be acknowledged in writing promptly, and a resolution provided </a:t>
            </a:r>
            <a:r>
              <a:rPr lang="en-US" sz="5100" dirty="0">
                <a:latin typeface="Times New Roman" panose="02020603050405020304" pitchFamily="18" charset="0"/>
                <a:cs typeface="Times New Roman" panose="02020603050405020304" pitchFamily="18" charset="0"/>
              </a:rPr>
              <a:t>through a written response thereafter, within stipulated timelines</a:t>
            </a:r>
          </a:p>
          <a:p>
            <a:pPr algn="just"/>
            <a:r>
              <a:rPr lang="en-US" sz="5100" dirty="0">
                <a:latin typeface="Times New Roman" panose="02020603050405020304" pitchFamily="18" charset="0"/>
                <a:cs typeface="Times New Roman" panose="02020603050405020304" pitchFamily="18" charset="0"/>
              </a:rPr>
              <a:t>In responding to any procurement related complaint, procuring entities under STRIVE have an obligation to maintain the confidentiality of the procurement process and of proprietary information provided by the complainant as part of its bid or otherwise</a:t>
            </a:r>
          </a:p>
          <a:p>
            <a:pPr marL="0" indent="0" algn="just">
              <a:buNone/>
            </a:pPr>
            <a:endParaRPr lang="en-US" dirty="0"/>
          </a:p>
        </p:txBody>
      </p:sp>
      <p:sp>
        <p:nvSpPr>
          <p:cNvPr id="4" name="Date Placeholder 3">
            <a:extLst>
              <a:ext uri="{FF2B5EF4-FFF2-40B4-BE49-F238E27FC236}">
                <a16:creationId xmlns:a16="http://schemas.microsoft.com/office/drawing/2014/main" id="{998A9CE2-43C6-4D0D-9EDB-A40FF240A57C}"/>
              </a:ext>
            </a:extLst>
          </p:cNvPr>
          <p:cNvSpPr>
            <a:spLocks noGrp="1"/>
          </p:cNvSpPr>
          <p:nvPr>
            <p:ph type="dt" sz="half" idx="10"/>
          </p:nvPr>
        </p:nvSpPr>
        <p:spPr>
          <a:xfrm>
            <a:off x="10296940" y="6337820"/>
            <a:ext cx="1773140" cy="365125"/>
          </a:xfrm>
        </p:spPr>
        <p:txBody>
          <a:bodyPr/>
          <a:lstStyle/>
          <a:p>
            <a:r>
              <a:rPr lang="en-US" dirty="0"/>
              <a:t>Wednesday, February 17, 2021</a:t>
            </a:r>
          </a:p>
        </p:txBody>
      </p:sp>
      <p:sp>
        <p:nvSpPr>
          <p:cNvPr id="5" name="Slide Number Placeholder 4">
            <a:extLst>
              <a:ext uri="{FF2B5EF4-FFF2-40B4-BE49-F238E27FC236}">
                <a16:creationId xmlns:a16="http://schemas.microsoft.com/office/drawing/2014/main" id="{220A45A6-873B-4FEE-99F1-705E9F44C413}"/>
              </a:ext>
            </a:extLst>
          </p:cNvPr>
          <p:cNvSpPr>
            <a:spLocks noGrp="1"/>
          </p:cNvSpPr>
          <p:nvPr>
            <p:ph type="sldNum" sz="quarter" idx="12"/>
          </p:nvPr>
        </p:nvSpPr>
        <p:spPr/>
        <p:txBody>
          <a:bodyPr/>
          <a:lstStyle/>
          <a:p>
            <a:fld id="{D8AFBD7D-355D-49A3-8082-685673155FDD}" type="slidenum">
              <a:rPr lang="en-US" smtClean="0"/>
              <a:t>16</a:t>
            </a:fld>
            <a:endParaRPr lang="en-US"/>
          </a:p>
        </p:txBody>
      </p:sp>
    </p:spTree>
    <p:extLst>
      <p:ext uri="{BB962C8B-B14F-4D97-AF65-F5344CB8AC3E}">
        <p14:creationId xmlns:p14="http://schemas.microsoft.com/office/powerpoint/2010/main" val="30640071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66768-787C-482A-97EE-8ED7DD7709FB}"/>
              </a:ext>
            </a:extLst>
          </p:cNvPr>
          <p:cNvSpPr>
            <a:spLocks noGrp="1"/>
          </p:cNvSpPr>
          <p:nvPr>
            <p:ph type="title"/>
          </p:nvPr>
        </p:nvSpPr>
        <p:spPr>
          <a:xfrm>
            <a:off x="240915" y="176645"/>
            <a:ext cx="9173248" cy="720436"/>
          </a:xfrm>
        </p:spPr>
        <p:txBody>
          <a:bodyPr>
            <a:noAutofit/>
          </a:bodyPr>
          <a:lstStyle/>
          <a:p>
            <a:r>
              <a:rPr lang="en-US" sz="4000" b="1" dirty="0">
                <a:latin typeface="Times New Roman" panose="02020603050405020304" pitchFamily="18" charset="0"/>
                <a:cs typeface="Times New Roman" panose="02020603050405020304" pitchFamily="18" charset="0"/>
              </a:rPr>
              <a:t>Procurement Complaint Redressal Mechanism</a:t>
            </a:r>
            <a:endParaRPr lang="en-US" sz="40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1A54039C-286F-4EE0-B6FA-18005003EF10}"/>
              </a:ext>
            </a:extLst>
          </p:cNvPr>
          <p:cNvSpPr>
            <a:spLocks noGrp="1"/>
          </p:cNvSpPr>
          <p:nvPr>
            <p:ph idx="1"/>
          </p:nvPr>
        </p:nvSpPr>
        <p:spPr>
          <a:xfrm>
            <a:off x="386389" y="1361209"/>
            <a:ext cx="9173248" cy="5320146"/>
          </a:xfrm>
        </p:spPr>
        <p:txBody>
          <a:bodyPr>
            <a:normAutofit fontScale="62500" lnSpcReduction="20000"/>
          </a:bodyPr>
          <a:lstStyle/>
          <a:p>
            <a:pPr algn="just"/>
            <a:endParaRPr lang="en-US" sz="2800" dirty="0">
              <a:latin typeface="Times New Roman" panose="02020603050405020304" pitchFamily="18" charset="0"/>
              <a:ea typeface="Calibri" panose="020F0502020204030204" pitchFamily="34" charset="0"/>
              <a:cs typeface="Times New Roman" panose="02020603050405020304" pitchFamily="18" charset="0"/>
            </a:endParaRPr>
          </a:p>
          <a:p>
            <a:r>
              <a:rPr lang="en-US" sz="3400" dirty="0">
                <a:latin typeface="Times New Roman" panose="02020603050405020304" pitchFamily="18" charset="0"/>
                <a:ea typeface="Calibri" panose="020F0502020204030204" pitchFamily="34" charset="0"/>
                <a:cs typeface="Times New Roman" panose="02020603050405020304" pitchFamily="18" charset="0"/>
              </a:rPr>
              <a:t>All such complaints shall be handled in accordance with the protocol disclosed in the GRM note available at DGT website at </a:t>
            </a:r>
            <a:r>
              <a:rPr lang="en-US" sz="3800" dirty="0">
                <a:latin typeface="Times New Roman" panose="02020603050405020304" pitchFamily="18" charset="0"/>
                <a:ea typeface="Calibri" panose="020F0502020204030204" pitchFamily="34" charset="0"/>
                <a:cs typeface="Times New Roman" panose="02020603050405020304" pitchFamily="18" charset="0"/>
              </a:rPr>
              <a:t>:</a:t>
            </a:r>
            <a:r>
              <a:rPr lang="en-US" sz="2200" dirty="0">
                <a:solidFill>
                  <a:srgbClr val="00B0F0"/>
                </a:solidFill>
                <a:latin typeface="Times New Roman" panose="02020603050405020304"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https://dgt.gov.in/sites/default/files/GuidanceNote-GRM.pdf</a:t>
            </a:r>
            <a:r>
              <a:rPr lang="en-US" sz="2200" dirty="0">
                <a:solidFill>
                  <a:srgbClr val="00B0F0"/>
                </a:solidFill>
                <a:latin typeface="Times New Roman" panose="02020603050405020304" pitchFamily="18" charset="0"/>
                <a:ea typeface="Calibri" panose="020F0502020204030204" pitchFamily="34" charset="0"/>
                <a:cs typeface="Times New Roman" panose="02020603050405020304" pitchFamily="18" charset="0"/>
              </a:rPr>
              <a:t> </a:t>
            </a:r>
            <a:endParaRPr lang="en-US" sz="3400" dirty="0">
              <a:solidFill>
                <a:srgbClr val="00B0F0"/>
              </a:solidFill>
              <a:latin typeface="Times New Roman" panose="02020603050405020304" pitchFamily="18" charset="0"/>
              <a:ea typeface="Calibri" panose="020F0502020204030204" pitchFamily="34" charset="0"/>
              <a:cs typeface="Times New Roman" panose="02020603050405020304" pitchFamily="18" charset="0"/>
            </a:endParaRPr>
          </a:p>
          <a:p>
            <a:pPr algn="just"/>
            <a:r>
              <a:rPr lang="en-US" sz="3400" dirty="0">
                <a:latin typeface="Times New Roman" panose="02020603050405020304" pitchFamily="18" charset="0"/>
                <a:ea typeface="Calibri" panose="020F0502020204030204" pitchFamily="34" charset="0"/>
                <a:cs typeface="Times New Roman" panose="02020603050405020304" pitchFamily="18" charset="0"/>
              </a:rPr>
              <a:t>STRIVE Grievance Form can be seen at DGT Website at: </a:t>
            </a:r>
            <a:r>
              <a:rPr lang="en-US" sz="2200" dirty="0">
                <a:solidFill>
                  <a:srgbClr val="00B0F0"/>
                </a:solidFill>
                <a:latin typeface="Times New Roman" panose="02020603050405020304" pitchFamily="18"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https://docs.google.com/forms/d/e/1FAIpQLSceI6kkgAIo0kEQtvnosv-A45FPfRQN8EGkz-FUt2ZYgbGS3Q/viewform</a:t>
            </a:r>
            <a:r>
              <a:rPr lang="en-US" sz="2200" dirty="0">
                <a:solidFill>
                  <a:srgbClr val="00B0F0"/>
                </a:solidFill>
                <a:latin typeface="Times New Roman" panose="02020603050405020304" pitchFamily="18" charset="0"/>
                <a:ea typeface="Calibri" panose="020F0502020204030204" pitchFamily="34" charset="0"/>
                <a:cs typeface="Times New Roman" panose="02020603050405020304" pitchFamily="18" charset="0"/>
              </a:rPr>
              <a:t> </a:t>
            </a:r>
            <a:endParaRPr lang="en-US" sz="3400" dirty="0">
              <a:solidFill>
                <a:srgbClr val="00B0F0"/>
              </a:solidFill>
              <a:latin typeface="Times New Roman" panose="02020603050405020304" pitchFamily="18" charset="0"/>
              <a:ea typeface="Calibri" panose="020F0502020204030204" pitchFamily="34" charset="0"/>
              <a:cs typeface="Times New Roman" panose="02020603050405020304" pitchFamily="18" charset="0"/>
            </a:endParaRPr>
          </a:p>
          <a:p>
            <a:pPr algn="just"/>
            <a:r>
              <a:rPr lang="en-US" sz="3400" dirty="0">
                <a:latin typeface="Times New Roman" panose="02020603050405020304" pitchFamily="18" charset="0"/>
                <a:ea typeface="Calibri" panose="020F0502020204030204" pitchFamily="34" charset="0"/>
                <a:cs typeface="Times New Roman" panose="02020603050405020304" pitchFamily="18" charset="0"/>
              </a:rPr>
              <a:t>The mechanism shall apply to all levels of implementation the Central/State/ITI and IMC levels and immediate action will be initiated on receipt of complaints</a:t>
            </a:r>
            <a:r>
              <a:rPr lang="en-US" sz="3400" dirty="0">
                <a:latin typeface="Times New Roman" panose="02020603050405020304" pitchFamily="18" charset="0"/>
                <a:cs typeface="Times New Roman" panose="02020603050405020304" pitchFamily="18" charset="0"/>
              </a:rPr>
              <a:t> from the contractors/suppliers/consultants/service providers,</a:t>
            </a:r>
            <a:r>
              <a:rPr lang="en-US" sz="3400" dirty="0">
                <a:latin typeface="Times New Roman" panose="02020603050405020304" pitchFamily="18" charset="0"/>
                <a:ea typeface="Calibri" panose="020F0502020204030204" pitchFamily="34" charset="0"/>
                <a:cs typeface="Times New Roman" panose="02020603050405020304" pitchFamily="18" charset="0"/>
              </a:rPr>
              <a:t> to redress the complaint</a:t>
            </a:r>
          </a:p>
          <a:p>
            <a:pPr algn="just"/>
            <a:r>
              <a:rPr lang="en-US" sz="3400" dirty="0">
                <a:latin typeface="Times New Roman" panose="02020603050405020304" pitchFamily="18" charset="0"/>
                <a:ea typeface="Calibri" panose="020F0502020204030204" pitchFamily="34" charset="0"/>
                <a:cs typeface="Times New Roman" panose="02020603050405020304" pitchFamily="18" charset="0"/>
              </a:rPr>
              <a:t>All complaints shall be monitored and disclosed on a quarterly basis in a standardized format </a:t>
            </a:r>
            <a:r>
              <a:rPr lang="en-US" sz="3200" dirty="0">
                <a:solidFill>
                  <a:srgbClr val="00B0F0"/>
                </a:solidFill>
                <a:latin typeface="Times New Roman" panose="02020603050405020304" pitchFamily="18" charset="0"/>
                <a:ea typeface="Calibri" panose="020F0502020204030204" pitchFamily="34" charset="0"/>
                <a:cs typeface="Times New Roman" panose="02020603050405020304" pitchFamily="18" charset="0"/>
              </a:rPr>
              <a:t>(</a:t>
            </a:r>
            <a:r>
              <a:rPr lang="en-US" sz="2200" dirty="0">
                <a:solidFill>
                  <a:srgbClr val="00B0F0"/>
                </a:solidFill>
                <a:latin typeface="Times New Roman" panose="0202060305040502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https://dgt.gov.in/sites/default/files/Complainttrackingdisclosureformat-Sample.pdf</a:t>
            </a:r>
            <a:r>
              <a:rPr lang="en-US" sz="2200" dirty="0">
                <a:solidFill>
                  <a:srgbClr val="00B0F0"/>
                </a:solidFill>
                <a:latin typeface="Times New Roman" panose="02020603050405020304" pitchFamily="18" charset="0"/>
                <a:ea typeface="Calibri" panose="020F0502020204030204" pitchFamily="34" charset="0"/>
                <a:cs typeface="Times New Roman" panose="02020603050405020304" pitchFamily="18" charset="0"/>
              </a:rPr>
              <a:t>, </a:t>
            </a:r>
            <a:r>
              <a:rPr lang="en-US" sz="2200" dirty="0">
                <a:solidFill>
                  <a:srgbClr val="00B0F0"/>
                </a:solidFill>
                <a:latin typeface="Times New Roman" panose="02020603050405020304" pitchFamily="18"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https://dgt.gov.in/sites/default/files/Complainttrackingdisclosureformat.pdf</a:t>
            </a:r>
            <a:r>
              <a:rPr lang="en-US" sz="3200" dirty="0">
                <a:solidFill>
                  <a:srgbClr val="00B0F0"/>
                </a:solidFill>
                <a:latin typeface="Times New Roman" panose="02020603050405020304" pitchFamily="18" charset="0"/>
                <a:ea typeface="Calibri" panose="020F0502020204030204" pitchFamily="34" charset="0"/>
                <a:cs typeface="Times New Roman" panose="02020603050405020304" pitchFamily="18" charset="0"/>
              </a:rPr>
              <a:t>)</a:t>
            </a:r>
            <a:r>
              <a:rPr lang="en-US" sz="3400" dirty="0">
                <a:latin typeface="Times New Roman" panose="02020603050405020304" pitchFamily="18" charset="0"/>
                <a:ea typeface="Calibri" panose="020F0502020204030204" pitchFamily="34" charset="0"/>
                <a:cs typeface="Times New Roman" panose="02020603050405020304" pitchFamily="18" charset="0"/>
              </a:rPr>
              <a:t> by Concerned Implementing agencies</a:t>
            </a:r>
          </a:p>
          <a:p>
            <a:pPr algn="just"/>
            <a:r>
              <a:rPr lang="en-US" sz="3400" dirty="0">
                <a:latin typeface="Times New Roman" panose="02020603050405020304" pitchFamily="18" charset="0"/>
                <a:cs typeface="Times New Roman" panose="02020603050405020304" pitchFamily="18" charset="0"/>
              </a:rPr>
              <a:t>These complaints will be discussed with National Project Coordinator STRIVE at DGT level and/or at the State/SPIU level with the State Project Director STRIVE list of complaints/action taken/time taken for resolution etc., shall be disclosed on NPIU/SPIU website in a standardized format</a:t>
            </a:r>
          </a:p>
          <a:p>
            <a:pPr marL="0" indent="0" algn="just">
              <a:buNone/>
            </a:pPr>
            <a:endParaRPr lang="en-US" dirty="0"/>
          </a:p>
        </p:txBody>
      </p:sp>
      <p:sp>
        <p:nvSpPr>
          <p:cNvPr id="4" name="Date Placeholder 3">
            <a:extLst>
              <a:ext uri="{FF2B5EF4-FFF2-40B4-BE49-F238E27FC236}">
                <a16:creationId xmlns:a16="http://schemas.microsoft.com/office/drawing/2014/main" id="{998A9CE2-43C6-4D0D-9EDB-A40FF240A57C}"/>
              </a:ext>
            </a:extLst>
          </p:cNvPr>
          <p:cNvSpPr>
            <a:spLocks noGrp="1"/>
          </p:cNvSpPr>
          <p:nvPr>
            <p:ph type="dt" sz="half" idx="10"/>
          </p:nvPr>
        </p:nvSpPr>
        <p:spPr>
          <a:xfrm>
            <a:off x="10328744" y="6388320"/>
            <a:ext cx="1835317" cy="365125"/>
          </a:xfrm>
        </p:spPr>
        <p:txBody>
          <a:bodyPr/>
          <a:lstStyle/>
          <a:p>
            <a:r>
              <a:rPr lang="en-US" dirty="0"/>
              <a:t>Wednesday, February 17, 2021</a:t>
            </a:r>
          </a:p>
        </p:txBody>
      </p:sp>
      <p:sp>
        <p:nvSpPr>
          <p:cNvPr id="5" name="Slide Number Placeholder 4">
            <a:extLst>
              <a:ext uri="{FF2B5EF4-FFF2-40B4-BE49-F238E27FC236}">
                <a16:creationId xmlns:a16="http://schemas.microsoft.com/office/drawing/2014/main" id="{220A45A6-873B-4FEE-99F1-705E9F44C413}"/>
              </a:ext>
            </a:extLst>
          </p:cNvPr>
          <p:cNvSpPr>
            <a:spLocks noGrp="1"/>
          </p:cNvSpPr>
          <p:nvPr>
            <p:ph type="sldNum" sz="quarter" idx="12"/>
          </p:nvPr>
        </p:nvSpPr>
        <p:spPr/>
        <p:txBody>
          <a:bodyPr/>
          <a:lstStyle/>
          <a:p>
            <a:fld id="{D8AFBD7D-355D-49A3-8082-685673155FDD}" type="slidenum">
              <a:rPr lang="en-US" smtClean="0"/>
              <a:t>17</a:t>
            </a:fld>
            <a:endParaRPr lang="en-US"/>
          </a:p>
        </p:txBody>
      </p:sp>
    </p:spTree>
    <p:extLst>
      <p:ext uri="{BB962C8B-B14F-4D97-AF65-F5344CB8AC3E}">
        <p14:creationId xmlns:p14="http://schemas.microsoft.com/office/powerpoint/2010/main" val="28257884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A58E3-4750-4F94-9665-4505E1197926}"/>
              </a:ext>
            </a:extLst>
          </p:cNvPr>
          <p:cNvSpPr>
            <a:spLocks noGrp="1"/>
          </p:cNvSpPr>
          <p:nvPr>
            <p:ph type="title"/>
          </p:nvPr>
        </p:nvSpPr>
        <p:spPr/>
        <p:txBody>
          <a:bodyPr>
            <a:normAutofit/>
          </a:bodyPr>
          <a:lstStyle/>
          <a:p>
            <a:pPr algn="just"/>
            <a:r>
              <a:rPr lang="en-US" sz="2800" b="1" dirty="0">
                <a:latin typeface="Times New Roman" panose="02020603050405020304" pitchFamily="18" charset="0"/>
                <a:cs typeface="Times New Roman" panose="02020603050405020304" pitchFamily="18" charset="0"/>
              </a:rPr>
              <a:t>Complaint Redressal Mechanism pertaining to Procurement of Goods, Works and Services</a:t>
            </a:r>
            <a:endParaRPr lang="en-US" sz="28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D0E803E-9ADD-4B65-BE97-31ED28DBA2AD}"/>
              </a:ext>
            </a:extLst>
          </p:cNvPr>
          <p:cNvSpPr>
            <a:spLocks noGrp="1"/>
          </p:cNvSpPr>
          <p:nvPr>
            <p:ph idx="1"/>
          </p:nvPr>
        </p:nvSpPr>
        <p:spPr>
          <a:xfrm>
            <a:off x="677334" y="1621575"/>
            <a:ext cx="8596668" cy="3880773"/>
          </a:xfrm>
        </p:spPr>
        <p:txBody>
          <a:bodyPr>
            <a:normAutofit/>
          </a:bodyPr>
          <a:lstStyle/>
          <a:p>
            <a:pPr algn="just">
              <a:lnSpc>
                <a:spcPct val="80000"/>
              </a:lnSpc>
            </a:pPr>
            <a:r>
              <a:rPr lang="en-US" sz="2400" dirty="0">
                <a:latin typeface="Times New Roman" panose="02020603050405020304" pitchFamily="18" charset="0"/>
                <a:cs typeface="Times New Roman" panose="02020603050405020304" pitchFamily="18" charset="0"/>
              </a:rPr>
              <a:t>All complaints alleging Fraud and Corruption, shall be dealt with as per Central Vigilance Commission (CVC) guidelines and also be reported to the Office of the Institutional Integrity (INT) (</a:t>
            </a:r>
            <a:r>
              <a:rPr lang="en-US" sz="1400" u="sng" dirty="0">
                <a:solidFill>
                  <a:srgbClr val="00B0F0"/>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www.worldbank.org/integrity</a:t>
            </a:r>
            <a:r>
              <a:rPr lang="en-US" sz="2400" dirty="0">
                <a:latin typeface="Times New Roman" panose="02020603050405020304" pitchFamily="18" charset="0"/>
                <a:cs typeface="Times New Roman" panose="02020603050405020304" pitchFamily="18" charset="0"/>
              </a:rPr>
              <a:t>).  It may be noted that when allegations of fraud and corruption are substantiated, firms/individuals involved in misconduct are sanctioned from engaging in any new Bank-financed activity</a:t>
            </a:r>
          </a:p>
          <a:p>
            <a:pPr>
              <a:lnSpc>
                <a:spcPct val="80000"/>
              </a:lnSpc>
            </a:pPr>
            <a:r>
              <a:rPr lang="en-US" sz="2400" dirty="0">
                <a:latin typeface="Times New Roman" panose="02020603050405020304" pitchFamily="18" charset="0"/>
                <a:cs typeface="Times New Roman" panose="02020603050405020304" pitchFamily="18" charset="0"/>
              </a:rPr>
              <a:t>List of debarred firms is available at URL : </a:t>
            </a:r>
            <a:r>
              <a:rPr lang="en-US" sz="1400" u="sng" dirty="0">
                <a:solidFill>
                  <a:srgbClr val="00B0F0"/>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https://www.worldbank.org/en/projects-operations/procurement/debarred-firms</a:t>
            </a:r>
            <a:r>
              <a:rPr lang="en-US" sz="1400" dirty="0">
                <a:solidFill>
                  <a:srgbClr val="00B0F0"/>
                </a:solidFill>
                <a:latin typeface="Times New Roman" panose="02020603050405020304" pitchFamily="18" charset="0"/>
                <a:cs typeface="Times New Roman" panose="02020603050405020304" pitchFamily="18" charset="0"/>
              </a:rPr>
              <a:t> </a:t>
            </a:r>
            <a:endParaRPr lang="en-US" sz="2400" dirty="0">
              <a:solidFill>
                <a:srgbClr val="00B0F0"/>
              </a:solidFill>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a:p>
            <a:pPr algn="just"/>
            <a:endParaRPr lang="en-US" dirty="0"/>
          </a:p>
          <a:p>
            <a:pPr marL="0" indent="0" algn="just">
              <a:buNone/>
            </a:pPr>
            <a:endParaRPr lang="en-US" dirty="0"/>
          </a:p>
          <a:p>
            <a:pPr marL="0" indent="0" algn="just">
              <a:buNone/>
            </a:pPr>
            <a:endParaRPr lang="en-US" dirty="0"/>
          </a:p>
        </p:txBody>
      </p:sp>
      <p:sp>
        <p:nvSpPr>
          <p:cNvPr id="4" name="Date Placeholder 3">
            <a:extLst>
              <a:ext uri="{FF2B5EF4-FFF2-40B4-BE49-F238E27FC236}">
                <a16:creationId xmlns:a16="http://schemas.microsoft.com/office/drawing/2014/main" id="{004FB1C6-97DA-40A1-B2C8-909F46D3045F}"/>
              </a:ext>
            </a:extLst>
          </p:cNvPr>
          <p:cNvSpPr>
            <a:spLocks noGrp="1"/>
          </p:cNvSpPr>
          <p:nvPr>
            <p:ph type="dt" sz="half" idx="10"/>
          </p:nvPr>
        </p:nvSpPr>
        <p:spPr>
          <a:xfrm>
            <a:off x="10328744" y="6406487"/>
            <a:ext cx="1863256" cy="365125"/>
          </a:xfrm>
        </p:spPr>
        <p:txBody>
          <a:bodyPr/>
          <a:lstStyle/>
          <a:p>
            <a:r>
              <a:rPr lang="en-US" dirty="0"/>
              <a:t>Wednesday, February 17, 2021</a:t>
            </a:r>
          </a:p>
        </p:txBody>
      </p:sp>
      <p:sp>
        <p:nvSpPr>
          <p:cNvPr id="5" name="Slide Number Placeholder 4">
            <a:extLst>
              <a:ext uri="{FF2B5EF4-FFF2-40B4-BE49-F238E27FC236}">
                <a16:creationId xmlns:a16="http://schemas.microsoft.com/office/drawing/2014/main" id="{2CE45B1A-A90B-4A9B-BB54-796110815E4D}"/>
              </a:ext>
            </a:extLst>
          </p:cNvPr>
          <p:cNvSpPr>
            <a:spLocks noGrp="1"/>
          </p:cNvSpPr>
          <p:nvPr>
            <p:ph type="sldNum" sz="quarter" idx="12"/>
          </p:nvPr>
        </p:nvSpPr>
        <p:spPr/>
        <p:txBody>
          <a:bodyPr/>
          <a:lstStyle/>
          <a:p>
            <a:fld id="{D8AFBD7D-355D-49A3-8082-685673155FDD}" type="slidenum">
              <a:rPr lang="en-US" smtClean="0"/>
              <a:t>18</a:t>
            </a:fld>
            <a:endParaRPr lang="en-US"/>
          </a:p>
        </p:txBody>
      </p:sp>
    </p:spTree>
    <p:extLst>
      <p:ext uri="{BB962C8B-B14F-4D97-AF65-F5344CB8AC3E}">
        <p14:creationId xmlns:p14="http://schemas.microsoft.com/office/powerpoint/2010/main" val="27717963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6C608-656F-4BB4-A5F2-972C3B0BC65F}"/>
              </a:ext>
            </a:extLst>
          </p:cNvPr>
          <p:cNvSpPr>
            <a:spLocks noGrp="1"/>
          </p:cNvSpPr>
          <p:nvPr>
            <p:ph type="title"/>
          </p:nvPr>
        </p:nvSpPr>
        <p:spPr>
          <a:xfrm>
            <a:off x="635830" y="538506"/>
            <a:ext cx="8596668" cy="1320800"/>
          </a:xfrm>
        </p:spPr>
        <p:txBody>
          <a:bodyPr>
            <a:normAutofit/>
          </a:bodyPr>
          <a:lstStyle/>
          <a:p>
            <a:r>
              <a:rPr lang="en-US" sz="3200" b="1" dirty="0">
                <a:latin typeface="Times New Roman" panose="02020603050405020304" pitchFamily="18" charset="0"/>
                <a:cs typeface="Times New Roman" panose="02020603050405020304" pitchFamily="18" charset="0"/>
              </a:rPr>
              <a:t>Procurement Reporting requirements</a:t>
            </a:r>
            <a:endParaRPr lang="en-US" sz="32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83F2F5A6-3560-4C9E-983B-9034C50026C6}"/>
              </a:ext>
            </a:extLst>
          </p:cNvPr>
          <p:cNvSpPr>
            <a:spLocks noGrp="1"/>
          </p:cNvSpPr>
          <p:nvPr>
            <p:ph idx="1"/>
          </p:nvPr>
        </p:nvSpPr>
        <p:spPr>
          <a:xfrm>
            <a:off x="483696" y="1397336"/>
            <a:ext cx="8900936" cy="3880773"/>
          </a:xfrm>
        </p:spPr>
        <p:txBody>
          <a:bodyPr>
            <a:normAutofit fontScale="92500" lnSpcReduction="20000"/>
          </a:bodyPr>
          <a:lstStyle/>
          <a:p>
            <a:pPr algn="just"/>
            <a:r>
              <a:rPr lang="en-US" sz="2400" dirty="0">
                <a:solidFill>
                  <a:schemeClr val="tx1"/>
                </a:solidFill>
                <a:latin typeface="Times New Roman" panose="02020603050405020304" pitchFamily="18" charset="0"/>
                <a:cs typeface="Times New Roman" panose="02020603050405020304" pitchFamily="18" charset="0"/>
              </a:rPr>
              <a:t>The NPIU will periodically monitor the progress of implementation of the project including procurement implementation.  To this effect, it will capture key procurement parameters, including implementation and achievement of procurement and PAP related to procurement at the central and state levels</a:t>
            </a:r>
          </a:p>
          <a:p>
            <a:pPr algn="just"/>
            <a:r>
              <a:rPr lang="en-US" sz="2400" dirty="0">
                <a:solidFill>
                  <a:schemeClr val="tx1"/>
                </a:solidFill>
                <a:latin typeface="Times New Roman" panose="02020603050405020304" pitchFamily="18" charset="0"/>
                <a:cs typeface="Times New Roman" panose="02020603050405020304" pitchFamily="18" charset="0"/>
              </a:rPr>
              <a:t>Procurement reporting format [that includes Procurement PAP] is available at </a:t>
            </a:r>
            <a:r>
              <a:rPr lang="en-US" sz="1500" dirty="0">
                <a:solidFill>
                  <a:srgbClr val="00B0F0"/>
                </a:solidFill>
                <a:latin typeface="Times New Roman" panose="02020603050405020304" pitchFamily="18" charset="0"/>
                <a:cs typeface="Times New Roman" panose="02020603050405020304" pitchFamily="18" charset="0"/>
              </a:rPr>
              <a:t>(</a:t>
            </a:r>
            <a:r>
              <a:rPr lang="en-US" sz="1500" dirty="0">
                <a:solidFill>
                  <a:srgbClr val="00B0F0"/>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https://dgt.gov.in/sites/default/files/PAPReportingFormat-Sample_0.pdf</a:t>
            </a:r>
            <a:r>
              <a:rPr lang="en-US" sz="2400" dirty="0">
                <a:solidFill>
                  <a:srgbClr val="00B0F0"/>
                </a:solidFill>
                <a:latin typeface="Times New Roman" panose="02020603050405020304" pitchFamily="18" charset="0"/>
                <a:cs typeface="Times New Roman" panose="02020603050405020304" pitchFamily="18" charset="0"/>
              </a:rPr>
              <a:t>,</a:t>
            </a:r>
            <a:r>
              <a:rPr lang="en-US" sz="2400" dirty="0">
                <a:solidFill>
                  <a:srgbClr val="FF0000"/>
                </a:solidFill>
                <a:latin typeface="Times New Roman" panose="02020603050405020304" pitchFamily="18" charset="0"/>
                <a:cs typeface="Times New Roman" panose="02020603050405020304" pitchFamily="18" charset="0"/>
              </a:rPr>
              <a:t> </a:t>
            </a:r>
            <a:r>
              <a:rPr lang="en-US" sz="1500" dirty="0">
                <a:solidFill>
                  <a:srgbClr val="00B0F0"/>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https://dgt.gov.in/sites/default/files/PAPReportingFormat_0.pdf</a:t>
            </a:r>
            <a:r>
              <a:rPr lang="en-US" sz="1500" dirty="0">
                <a:solidFill>
                  <a:srgbClr val="00B0F0"/>
                </a:solidFill>
                <a:latin typeface="Times New Roman" panose="02020603050405020304" pitchFamily="18" charset="0"/>
                <a:cs typeface="Times New Roman" panose="02020603050405020304" pitchFamily="18" charset="0"/>
              </a:rPr>
              <a:t>)</a:t>
            </a:r>
            <a:endParaRPr lang="en-US" sz="2400" dirty="0">
              <a:solidFill>
                <a:schemeClr val="tx1"/>
              </a:solidFill>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The States have to disclose all the below required information on their website quarterly basis</a:t>
            </a:r>
            <a:r>
              <a:rPr lang="en-US" dirty="0"/>
              <a:t>:</a:t>
            </a:r>
          </a:p>
          <a:p>
            <a:pPr lvl="2"/>
            <a:r>
              <a:rPr lang="en-US" sz="2400" dirty="0">
                <a:latin typeface="Times New Roman" panose="02020603050405020304" pitchFamily="18" charset="0"/>
                <a:cs typeface="Times New Roman" panose="02020603050405020304" pitchFamily="18" charset="0"/>
              </a:rPr>
              <a:t>Excel format related to procurement</a:t>
            </a:r>
            <a:r>
              <a:rPr lang="en-US" sz="2400" dirty="0">
                <a:solidFill>
                  <a:srgbClr val="FF0000"/>
                </a:solidFill>
                <a:latin typeface="Times New Roman" panose="02020603050405020304" pitchFamily="18" charset="0"/>
                <a:cs typeface="Times New Roman" panose="02020603050405020304" pitchFamily="18" charset="0"/>
              </a:rPr>
              <a:t> </a:t>
            </a:r>
            <a:r>
              <a:rPr lang="en-US" sz="1500" dirty="0">
                <a:solidFill>
                  <a:srgbClr val="00B0F0"/>
                </a:solidFill>
                <a:latin typeface="Times New Roman" panose="02020603050405020304" pitchFamily="18" charset="0"/>
                <a:cs typeface="Times New Roman" panose="02020603050405020304" pitchFamily="18" charset="0"/>
              </a:rPr>
              <a:t>(</a:t>
            </a:r>
            <a:r>
              <a:rPr lang="en-US" sz="1500" dirty="0">
                <a:solidFill>
                  <a:srgbClr val="00B0F0"/>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https://dgt.gov.in/sites/default/files/Procurement%20Data%20Format.pdf</a:t>
            </a:r>
            <a:r>
              <a:rPr lang="en-US" sz="1500" dirty="0">
                <a:solidFill>
                  <a:srgbClr val="00B0F0"/>
                </a:solidFill>
                <a:latin typeface="Times New Roman" panose="02020603050405020304" pitchFamily="18" charset="0"/>
                <a:cs typeface="Times New Roman" panose="02020603050405020304" pitchFamily="18" charset="0"/>
              </a:rPr>
              <a:t>) (</a:t>
            </a:r>
            <a:r>
              <a:rPr lang="en-US" sz="1500" dirty="0">
                <a:solidFill>
                  <a:srgbClr val="00B0F0"/>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https://dgt.gov.in/sites/default/files/StateCFIProcurementDatasheet.pdf</a:t>
            </a:r>
            <a:r>
              <a:rPr lang="en-US" sz="1500" dirty="0">
                <a:solidFill>
                  <a:srgbClr val="00B0F0"/>
                </a:solidFill>
                <a:latin typeface="Times New Roman" panose="02020603050405020304" pitchFamily="18" charset="0"/>
                <a:cs typeface="Times New Roman" panose="02020603050405020304" pitchFamily="18" charset="0"/>
              </a:rPr>
              <a:t> )</a:t>
            </a:r>
            <a:endParaRPr lang="en-US" sz="2400" dirty="0">
              <a:solidFill>
                <a:srgbClr val="00B0F0"/>
              </a:solidFill>
              <a:latin typeface="Times New Roman" panose="02020603050405020304" pitchFamily="18" charset="0"/>
              <a:cs typeface="Times New Roman" panose="02020603050405020304" pitchFamily="18" charset="0"/>
            </a:endParaRPr>
          </a:p>
          <a:p>
            <a:pPr marL="0" indent="0" algn="just">
              <a:buNone/>
            </a:pPr>
            <a:endParaRPr lang="en-US" sz="2400" dirty="0">
              <a:solidFill>
                <a:schemeClr val="tx1"/>
              </a:solidFill>
              <a:latin typeface="Times New Roman" panose="02020603050405020304" pitchFamily="18" charset="0"/>
              <a:cs typeface="Times New Roman" panose="02020603050405020304" pitchFamily="18" charset="0"/>
            </a:endParaRPr>
          </a:p>
          <a:p>
            <a:pPr marL="914400" lvl="2" indent="0" algn="just">
              <a:buNone/>
            </a:pPr>
            <a:endParaRPr lang="en-US" sz="2800" dirty="0"/>
          </a:p>
          <a:p>
            <a:pPr marL="914400" lvl="2" indent="0" algn="just">
              <a:buNone/>
            </a:pPr>
            <a:endParaRPr lang="en-US" sz="2800" dirty="0"/>
          </a:p>
        </p:txBody>
      </p:sp>
      <p:sp>
        <p:nvSpPr>
          <p:cNvPr id="4" name="Date Placeholder 3">
            <a:extLst>
              <a:ext uri="{FF2B5EF4-FFF2-40B4-BE49-F238E27FC236}">
                <a16:creationId xmlns:a16="http://schemas.microsoft.com/office/drawing/2014/main" id="{B75A6073-49CF-4472-BF63-B6AF5A1D8CCC}"/>
              </a:ext>
            </a:extLst>
          </p:cNvPr>
          <p:cNvSpPr>
            <a:spLocks noGrp="1"/>
          </p:cNvSpPr>
          <p:nvPr>
            <p:ph type="dt" sz="half" idx="10"/>
          </p:nvPr>
        </p:nvSpPr>
        <p:spPr>
          <a:xfrm>
            <a:off x="10416209" y="6388791"/>
            <a:ext cx="1836751" cy="365125"/>
          </a:xfrm>
        </p:spPr>
        <p:txBody>
          <a:bodyPr/>
          <a:lstStyle/>
          <a:p>
            <a:r>
              <a:rPr lang="en-US" dirty="0"/>
              <a:t>Wednesday, February 17, 2021</a:t>
            </a:r>
          </a:p>
        </p:txBody>
      </p:sp>
      <p:sp>
        <p:nvSpPr>
          <p:cNvPr id="5" name="Slide Number Placeholder 4">
            <a:extLst>
              <a:ext uri="{FF2B5EF4-FFF2-40B4-BE49-F238E27FC236}">
                <a16:creationId xmlns:a16="http://schemas.microsoft.com/office/drawing/2014/main" id="{649CB40A-BB35-4783-AE64-7BAAD47FA3C6}"/>
              </a:ext>
            </a:extLst>
          </p:cNvPr>
          <p:cNvSpPr>
            <a:spLocks noGrp="1"/>
          </p:cNvSpPr>
          <p:nvPr>
            <p:ph type="sldNum" sz="quarter" idx="12"/>
          </p:nvPr>
        </p:nvSpPr>
        <p:spPr/>
        <p:txBody>
          <a:bodyPr/>
          <a:lstStyle/>
          <a:p>
            <a:fld id="{D8AFBD7D-355D-49A3-8082-685673155FDD}" type="slidenum">
              <a:rPr lang="en-US" smtClean="0"/>
              <a:t>19</a:t>
            </a:fld>
            <a:endParaRPr lang="en-US"/>
          </a:p>
        </p:txBody>
      </p:sp>
    </p:spTree>
    <p:extLst>
      <p:ext uri="{BB962C8B-B14F-4D97-AF65-F5344CB8AC3E}">
        <p14:creationId xmlns:p14="http://schemas.microsoft.com/office/powerpoint/2010/main" val="2143854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CCE29-EC26-46C0-8177-492F2222D50A}"/>
              </a:ext>
            </a:extLst>
          </p:cNvPr>
          <p:cNvSpPr>
            <a:spLocks noGrp="1"/>
          </p:cNvSpPr>
          <p:nvPr>
            <p:ph type="title"/>
          </p:nvPr>
        </p:nvSpPr>
        <p:spPr>
          <a:xfrm>
            <a:off x="677334" y="609600"/>
            <a:ext cx="8596668" cy="824345"/>
          </a:xfrm>
        </p:spPr>
        <p:txBody>
          <a:bodyPr>
            <a:normAutofit/>
          </a:bodyPr>
          <a:lstStyle/>
          <a:p>
            <a:r>
              <a:rPr lang="en-US" sz="4000" dirty="0">
                <a:latin typeface="Times New Roman" panose="02020603050405020304" pitchFamily="18" charset="0"/>
                <a:cs typeface="Times New Roman" panose="02020603050405020304" pitchFamily="18" charset="0"/>
              </a:rPr>
              <a:t>Index</a:t>
            </a:r>
          </a:p>
        </p:txBody>
      </p:sp>
      <p:sp>
        <p:nvSpPr>
          <p:cNvPr id="3" name="Content Placeholder 2">
            <a:extLst>
              <a:ext uri="{FF2B5EF4-FFF2-40B4-BE49-F238E27FC236}">
                <a16:creationId xmlns:a16="http://schemas.microsoft.com/office/drawing/2014/main" id="{52B97189-0D55-42C1-9F00-195B88119308}"/>
              </a:ext>
            </a:extLst>
          </p:cNvPr>
          <p:cNvSpPr>
            <a:spLocks noGrp="1"/>
          </p:cNvSpPr>
          <p:nvPr>
            <p:ph idx="1"/>
          </p:nvPr>
        </p:nvSpPr>
        <p:spPr>
          <a:xfrm>
            <a:off x="677334" y="1645921"/>
            <a:ext cx="9128148" cy="4395442"/>
          </a:xfrm>
        </p:spPr>
        <p:txBody>
          <a:bodyPr>
            <a:normAutofit fontScale="92500" lnSpcReduction="20000"/>
          </a:bodyPr>
          <a:lstStyle/>
          <a:p>
            <a:pPr marL="514350" indent="-514350" algn="just">
              <a:buFont typeface="+mj-lt"/>
              <a:buAutoNum type="arabicPeriod"/>
            </a:pPr>
            <a:r>
              <a:rPr lang="en-US" sz="2400" b="1" dirty="0">
                <a:latin typeface="Times New Roman" panose="02020603050405020304" pitchFamily="18" charset="0"/>
                <a:cs typeface="Times New Roman" panose="02020603050405020304" pitchFamily="18" charset="0"/>
              </a:rPr>
              <a:t>Legal aspects of STRIVE</a:t>
            </a:r>
          </a:p>
          <a:p>
            <a:pPr marL="514350" indent="-514350" algn="just">
              <a:buFont typeface="+mj-lt"/>
              <a:buAutoNum type="arabicPeriod"/>
            </a:pPr>
            <a:r>
              <a:rPr lang="en-US" sz="2400" b="1" dirty="0">
                <a:latin typeface="Times New Roman" panose="02020603050405020304" pitchFamily="18" charset="0"/>
                <a:cs typeface="Times New Roman" panose="02020603050405020304" pitchFamily="18" charset="0"/>
              </a:rPr>
              <a:t>Operational Aspects of STRIVE</a:t>
            </a:r>
          </a:p>
          <a:p>
            <a:pPr marL="514350" indent="-514350" algn="just">
              <a:buFont typeface="+mj-lt"/>
              <a:buAutoNum type="arabicPeriod"/>
            </a:pPr>
            <a:r>
              <a:rPr lang="en-US" sz="2400" b="1" dirty="0">
                <a:latin typeface="Times New Roman" panose="02020603050405020304" pitchFamily="18" charset="0"/>
                <a:cs typeface="Times New Roman" panose="02020603050405020304" pitchFamily="18" charset="0"/>
              </a:rPr>
              <a:t>Procurement Aspects of STRIVE</a:t>
            </a:r>
          </a:p>
          <a:p>
            <a:pPr marL="514350" indent="-514350" algn="just">
              <a:buFont typeface="+mj-lt"/>
              <a:buAutoNum type="arabicPeriod"/>
            </a:pPr>
            <a:r>
              <a:rPr lang="en-US" sz="2400" b="1" dirty="0">
                <a:latin typeface="Times New Roman" panose="02020603050405020304" pitchFamily="18" charset="0"/>
                <a:cs typeface="Times New Roman" panose="02020603050405020304" pitchFamily="18" charset="0"/>
              </a:rPr>
              <a:t>Procuring Entities and applicable Procurement Methods/Rules</a:t>
            </a:r>
          </a:p>
          <a:p>
            <a:pPr marL="514350" indent="-514350" algn="just">
              <a:buFont typeface="+mj-lt"/>
              <a:buAutoNum type="arabicPeriod"/>
            </a:pPr>
            <a:r>
              <a:rPr lang="en-US" sz="2400" b="1" dirty="0">
                <a:latin typeface="Times New Roman" panose="02020603050405020304" pitchFamily="18" charset="0"/>
                <a:cs typeface="Times New Roman" panose="02020603050405020304" pitchFamily="18" charset="0"/>
              </a:rPr>
              <a:t>Procurement Responsibilities of SPIU</a:t>
            </a:r>
          </a:p>
          <a:p>
            <a:pPr marL="514350" indent="-514350" algn="just">
              <a:buFont typeface="+mj-lt"/>
              <a:buAutoNum type="arabicPeriod"/>
            </a:pPr>
            <a:r>
              <a:rPr lang="en-US" sz="2400" b="1" dirty="0">
                <a:latin typeface="Times New Roman" panose="02020603050405020304" pitchFamily="18" charset="0"/>
                <a:cs typeface="Times New Roman" panose="02020603050405020304" pitchFamily="18" charset="0"/>
              </a:rPr>
              <a:t>Program Action Plan Related to Procurement</a:t>
            </a:r>
          </a:p>
          <a:p>
            <a:pPr marL="514350" indent="-514350" algn="just">
              <a:buFont typeface="+mj-lt"/>
              <a:buAutoNum type="arabicPeriod"/>
            </a:pPr>
            <a:r>
              <a:rPr lang="en-US" sz="2400" b="1" dirty="0">
                <a:latin typeface="Times New Roman" panose="02020603050405020304" pitchFamily="18" charset="0"/>
                <a:ea typeface="Calibri" panose="020F0502020204030204" pitchFamily="34" charset="0"/>
                <a:cs typeface="Times New Roman" panose="02020603050405020304" pitchFamily="18" charset="0"/>
              </a:rPr>
              <a:t>Disclosure of Procurement Information</a:t>
            </a:r>
          </a:p>
          <a:p>
            <a:pPr marL="514350" indent="-514350" algn="just">
              <a:buFont typeface="+mj-lt"/>
              <a:buAutoNum type="arabicPeriod"/>
            </a:pPr>
            <a:r>
              <a:rPr lang="en-US" sz="2400" b="1" dirty="0">
                <a:latin typeface="Times New Roman" panose="02020603050405020304" pitchFamily="18" charset="0"/>
                <a:cs typeface="Times New Roman" panose="02020603050405020304" pitchFamily="18" charset="0"/>
              </a:rPr>
              <a:t>Complaint Redressal Mechanism pertaining to Procurement of Goods, Works and Services</a:t>
            </a:r>
          </a:p>
          <a:p>
            <a:pPr marL="514350" indent="-514350" algn="just">
              <a:buFont typeface="+mj-lt"/>
              <a:buAutoNum type="arabicPeriod"/>
            </a:pPr>
            <a:r>
              <a:rPr lang="en-US" sz="2400" b="1" dirty="0">
                <a:latin typeface="Times New Roman" panose="02020603050405020304" pitchFamily="18" charset="0"/>
                <a:cs typeface="Times New Roman" panose="02020603050405020304" pitchFamily="18" charset="0"/>
              </a:rPr>
              <a:t>Procurement Reporting requirements</a:t>
            </a:r>
          </a:p>
          <a:p>
            <a:pPr marL="514350" indent="-514350" algn="just">
              <a:buFont typeface="+mj-lt"/>
              <a:buAutoNum type="arabicPeriod"/>
            </a:pPr>
            <a:r>
              <a:rPr lang="en-US" sz="2400" b="1" dirty="0">
                <a:latin typeface="Times New Roman" panose="02020603050405020304" pitchFamily="18" charset="0"/>
                <a:cs typeface="Times New Roman" panose="02020603050405020304" pitchFamily="18" charset="0"/>
              </a:rPr>
              <a:t>Procurement Audit by Auditors and World Bank</a:t>
            </a:r>
          </a:p>
          <a:p>
            <a:pPr marL="0" indent="0" algn="just">
              <a:buNone/>
            </a:pPr>
            <a:endParaRPr lang="en-US" sz="2000" b="1" dirty="0">
              <a:latin typeface="Times New Roman" panose="02020603050405020304" pitchFamily="18" charset="0"/>
              <a:cs typeface="Times New Roman" panose="02020603050405020304" pitchFamily="18" charset="0"/>
            </a:endParaRPr>
          </a:p>
          <a:p>
            <a:pPr marL="514350" indent="-514350" algn="just">
              <a:buFont typeface="+mj-lt"/>
              <a:buAutoNum type="arabicPeriod"/>
            </a:pPr>
            <a:endParaRPr lang="en-US" b="1" dirty="0"/>
          </a:p>
          <a:p>
            <a:pPr marL="514350" indent="-514350" algn="just">
              <a:buFont typeface="+mj-lt"/>
              <a:buAutoNum type="arabicPeriod"/>
            </a:pPr>
            <a:endParaRPr lang="en-US" b="1" dirty="0"/>
          </a:p>
          <a:p>
            <a:pPr marL="514350" indent="-514350" algn="just">
              <a:buFont typeface="+mj-lt"/>
              <a:buAutoNum type="arabicPeriod"/>
            </a:pPr>
            <a:endParaRPr lang="en-US" b="1" dirty="0">
              <a:latin typeface="Times New Roman" panose="02020603050405020304" pitchFamily="18" charset="0"/>
              <a:cs typeface="Times New Roman" panose="02020603050405020304" pitchFamily="18" charset="0"/>
            </a:endParaRPr>
          </a:p>
          <a:p>
            <a:pPr marL="514350" indent="-514350" algn="just">
              <a:buFont typeface="+mj-lt"/>
              <a:buAutoNum type="arabicPeriod"/>
            </a:pPr>
            <a:endParaRPr lang="en-US" b="1" dirty="0">
              <a:latin typeface="Times New Roman" panose="02020603050405020304" pitchFamily="18" charset="0"/>
              <a:ea typeface="Calibri" panose="020F0502020204030204" pitchFamily="34" charset="0"/>
              <a:cs typeface="Times New Roman" panose="02020603050405020304" pitchFamily="18" charset="0"/>
            </a:endParaRPr>
          </a:p>
          <a:p>
            <a:pPr marL="514350" indent="-514350" algn="just">
              <a:buFont typeface="+mj-lt"/>
              <a:buAutoNum type="arabicPeriod"/>
            </a:pPr>
            <a:endParaRPr lang="en-US" b="1" dirty="0"/>
          </a:p>
          <a:p>
            <a:pPr marL="514350" indent="-514350" algn="just">
              <a:buFont typeface="+mj-lt"/>
              <a:buAutoNum type="arabicPeriod"/>
            </a:pPr>
            <a:endParaRPr lang="en-US" dirty="0"/>
          </a:p>
          <a:p>
            <a:pPr marL="514350" indent="-514350" algn="just">
              <a:buFont typeface="+mj-lt"/>
              <a:buAutoNum type="arabicPeriod"/>
            </a:pPr>
            <a:endParaRPr lang="en-US" dirty="0"/>
          </a:p>
        </p:txBody>
      </p:sp>
      <p:sp>
        <p:nvSpPr>
          <p:cNvPr id="4" name="Date Placeholder 3">
            <a:extLst>
              <a:ext uri="{FF2B5EF4-FFF2-40B4-BE49-F238E27FC236}">
                <a16:creationId xmlns:a16="http://schemas.microsoft.com/office/drawing/2014/main" id="{EB08F970-B3F6-455C-A10A-0AB494CDA577}"/>
              </a:ext>
            </a:extLst>
          </p:cNvPr>
          <p:cNvSpPr>
            <a:spLocks noGrp="1"/>
          </p:cNvSpPr>
          <p:nvPr>
            <p:ph type="dt" sz="half" idx="10"/>
          </p:nvPr>
        </p:nvSpPr>
        <p:spPr>
          <a:xfrm>
            <a:off x="10185622" y="6335561"/>
            <a:ext cx="1900362" cy="365125"/>
          </a:xfrm>
        </p:spPr>
        <p:txBody>
          <a:bodyPr/>
          <a:lstStyle/>
          <a:p>
            <a:pPr algn="ctr"/>
            <a:r>
              <a:rPr lang="en-US" dirty="0"/>
              <a:t>Wednesday, February 17, 2021</a:t>
            </a:r>
          </a:p>
        </p:txBody>
      </p:sp>
      <p:sp>
        <p:nvSpPr>
          <p:cNvPr id="5" name="Slide Number Placeholder 4">
            <a:extLst>
              <a:ext uri="{FF2B5EF4-FFF2-40B4-BE49-F238E27FC236}">
                <a16:creationId xmlns:a16="http://schemas.microsoft.com/office/drawing/2014/main" id="{ECDDDFAA-8B62-4008-BEED-2AF203159A69}"/>
              </a:ext>
            </a:extLst>
          </p:cNvPr>
          <p:cNvSpPr>
            <a:spLocks noGrp="1"/>
          </p:cNvSpPr>
          <p:nvPr>
            <p:ph type="sldNum" sz="quarter" idx="12"/>
          </p:nvPr>
        </p:nvSpPr>
        <p:spPr/>
        <p:txBody>
          <a:bodyPr/>
          <a:lstStyle/>
          <a:p>
            <a:fld id="{D8AFBD7D-355D-49A3-8082-685673155FDD}" type="slidenum">
              <a:rPr lang="en-US" smtClean="0"/>
              <a:t>2</a:t>
            </a:fld>
            <a:endParaRPr lang="en-US"/>
          </a:p>
        </p:txBody>
      </p:sp>
    </p:spTree>
    <p:extLst>
      <p:ext uri="{BB962C8B-B14F-4D97-AF65-F5344CB8AC3E}">
        <p14:creationId xmlns:p14="http://schemas.microsoft.com/office/powerpoint/2010/main" val="19091553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0CF0B-11E6-40AC-A436-0685B6DD606E}"/>
              </a:ext>
            </a:extLst>
          </p:cNvPr>
          <p:cNvSpPr>
            <a:spLocks noGrp="1"/>
          </p:cNvSpPr>
          <p:nvPr>
            <p:ph type="title"/>
          </p:nvPr>
        </p:nvSpPr>
        <p:spPr>
          <a:xfrm>
            <a:off x="542253" y="245918"/>
            <a:ext cx="8596668" cy="1320800"/>
          </a:xfrm>
        </p:spPr>
        <p:txBody>
          <a:bodyPr>
            <a:normAutofit/>
          </a:bodyPr>
          <a:lstStyle/>
          <a:p>
            <a:r>
              <a:rPr lang="en-US" sz="4000" b="1" dirty="0">
                <a:latin typeface="Times New Roman" panose="02020603050405020304" pitchFamily="18" charset="0"/>
                <a:cs typeface="Times New Roman" panose="02020603050405020304" pitchFamily="18" charset="0"/>
              </a:rPr>
              <a:t>Procurement Audit by Auditors : Included in Program Audit</a:t>
            </a:r>
          </a:p>
        </p:txBody>
      </p:sp>
      <p:sp>
        <p:nvSpPr>
          <p:cNvPr id="3" name="Content Placeholder 2">
            <a:extLst>
              <a:ext uri="{FF2B5EF4-FFF2-40B4-BE49-F238E27FC236}">
                <a16:creationId xmlns:a16="http://schemas.microsoft.com/office/drawing/2014/main" id="{F165D155-D837-4620-86A6-5C41644DD3BE}"/>
              </a:ext>
            </a:extLst>
          </p:cNvPr>
          <p:cNvSpPr>
            <a:spLocks noGrp="1"/>
          </p:cNvSpPr>
          <p:nvPr>
            <p:ph idx="1"/>
          </p:nvPr>
        </p:nvSpPr>
        <p:spPr>
          <a:xfrm>
            <a:off x="542253" y="1744953"/>
            <a:ext cx="8681260" cy="4759214"/>
          </a:xfrm>
        </p:spPr>
        <p:txBody>
          <a:bodyPr>
            <a:noAutofit/>
          </a:bodyPr>
          <a:lstStyle/>
          <a:p>
            <a:r>
              <a:rPr lang="en-US" sz="2400" dirty="0" err="1">
                <a:latin typeface="Times New Roman" panose="02020603050405020304" pitchFamily="18" charset="0"/>
                <a:cs typeface="Times New Roman" panose="02020603050405020304" pitchFamily="18" charset="0"/>
              </a:rPr>
              <a:t>ToRs</a:t>
            </a:r>
            <a:r>
              <a:rPr lang="en-US" sz="2400" dirty="0">
                <a:latin typeface="Times New Roman" panose="02020603050405020304" pitchFamily="18" charset="0"/>
                <a:cs typeface="Times New Roman" panose="02020603050405020304" pitchFamily="18" charset="0"/>
              </a:rPr>
              <a:t> for Internal Audit is available at </a:t>
            </a:r>
            <a:r>
              <a:rPr lang="en-US" sz="1400" dirty="0">
                <a:solidFill>
                  <a:srgbClr val="00B0F0"/>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https://dgt.gov.in/sites/default/files/TOR_InternalAudit.pdf</a:t>
            </a:r>
            <a:endParaRPr lang="en-US" sz="1400" dirty="0">
              <a:solidFill>
                <a:srgbClr val="00B0F0"/>
              </a:solidFill>
              <a:latin typeface="Times New Roman" panose="02020603050405020304" pitchFamily="18" charset="0"/>
              <a:cs typeface="Times New Roman" panose="02020603050405020304" pitchFamily="18" charset="0"/>
            </a:endParaRPr>
          </a:p>
          <a:p>
            <a:r>
              <a:rPr lang="en-US" sz="2400" dirty="0" err="1">
                <a:latin typeface="Times New Roman" panose="02020603050405020304" pitchFamily="18" charset="0"/>
                <a:cs typeface="Times New Roman" panose="02020603050405020304" pitchFamily="18" charset="0"/>
              </a:rPr>
              <a:t>ToRs</a:t>
            </a:r>
            <a:r>
              <a:rPr lang="en-US" sz="2400" dirty="0">
                <a:latin typeface="Times New Roman" panose="02020603050405020304" pitchFamily="18" charset="0"/>
                <a:cs typeface="Times New Roman" panose="02020603050405020304" pitchFamily="18" charset="0"/>
              </a:rPr>
              <a:t> for External Audit is available at </a:t>
            </a:r>
            <a:r>
              <a:rPr lang="en-US" sz="1400" dirty="0">
                <a:solidFill>
                  <a:srgbClr val="00B0F0"/>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https://dgt.gov.in/sites/default/files/TOR_ExternalAudit.pdf</a:t>
            </a:r>
            <a:r>
              <a:rPr lang="en-US" sz="1400" dirty="0">
                <a:solidFill>
                  <a:srgbClr val="00B0F0"/>
                </a:solidFill>
                <a:latin typeface="Times New Roman" panose="02020603050405020304" pitchFamily="18" charset="0"/>
                <a:cs typeface="Times New Roman" panose="02020603050405020304" pitchFamily="18" charset="0"/>
              </a:rPr>
              <a:t> </a:t>
            </a:r>
            <a:endParaRPr lang="en-US" sz="2400" dirty="0">
              <a:solidFill>
                <a:srgbClr val="00B0F0"/>
              </a:solidFill>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As per the </a:t>
            </a:r>
            <a:r>
              <a:rPr lang="en-US" sz="2400" dirty="0" err="1">
                <a:latin typeface="Times New Roman" panose="02020603050405020304" pitchFamily="18" charset="0"/>
                <a:cs typeface="Times New Roman" panose="02020603050405020304" pitchFamily="18" charset="0"/>
              </a:rPr>
              <a:t>ToRs</a:t>
            </a:r>
            <a:r>
              <a:rPr lang="en-US" sz="2400" dirty="0">
                <a:latin typeface="Times New Roman" panose="02020603050405020304" pitchFamily="18" charset="0"/>
                <a:cs typeface="Times New Roman" panose="02020603050405020304" pitchFamily="18" charset="0"/>
              </a:rPr>
              <a:t>, procurement is part of Program Audit</a:t>
            </a:r>
          </a:p>
          <a:p>
            <a:pPr algn="just"/>
            <a:r>
              <a:rPr lang="en-US" sz="2400" dirty="0">
                <a:latin typeface="Times New Roman" panose="02020603050405020304" pitchFamily="18" charset="0"/>
                <a:cs typeface="Times New Roman" panose="02020603050405020304" pitchFamily="18" charset="0"/>
              </a:rPr>
              <a:t>The procuring entities will maintain all the records of procurement exclusion activities, issue, receipt, opening, evaluation of tenders, award of contracts, payments made, complaints, and all other procurement records in chronological order and the files kept in a safe and identified place</a:t>
            </a:r>
          </a:p>
          <a:p>
            <a:pPr algn="just"/>
            <a:r>
              <a:rPr lang="en-US" sz="2400" dirty="0">
                <a:latin typeface="Times New Roman" panose="02020603050405020304" pitchFamily="18" charset="0"/>
                <a:cs typeface="Times New Roman" panose="02020603050405020304" pitchFamily="18" charset="0"/>
              </a:rPr>
              <a:t>Records should be maintained for a minimum period of 5 (five) years beyond the closure of the STRIVE project</a:t>
            </a:r>
          </a:p>
        </p:txBody>
      </p:sp>
      <p:sp>
        <p:nvSpPr>
          <p:cNvPr id="4" name="Date Placeholder 3">
            <a:extLst>
              <a:ext uri="{FF2B5EF4-FFF2-40B4-BE49-F238E27FC236}">
                <a16:creationId xmlns:a16="http://schemas.microsoft.com/office/drawing/2014/main" id="{43865209-56CB-4408-B70C-B42568055097}"/>
              </a:ext>
            </a:extLst>
          </p:cNvPr>
          <p:cNvSpPr>
            <a:spLocks noGrp="1"/>
          </p:cNvSpPr>
          <p:nvPr>
            <p:ph type="dt" sz="half" idx="10"/>
          </p:nvPr>
        </p:nvSpPr>
        <p:spPr>
          <a:xfrm>
            <a:off x="10320793" y="6492875"/>
            <a:ext cx="1871207" cy="365125"/>
          </a:xfrm>
        </p:spPr>
        <p:txBody>
          <a:bodyPr/>
          <a:lstStyle/>
          <a:p>
            <a:r>
              <a:rPr lang="en-US" dirty="0"/>
              <a:t>Wednesday, February 17, 2021</a:t>
            </a:r>
          </a:p>
        </p:txBody>
      </p:sp>
      <p:sp>
        <p:nvSpPr>
          <p:cNvPr id="5" name="Slide Number Placeholder 4">
            <a:extLst>
              <a:ext uri="{FF2B5EF4-FFF2-40B4-BE49-F238E27FC236}">
                <a16:creationId xmlns:a16="http://schemas.microsoft.com/office/drawing/2014/main" id="{3642E8BB-2E0E-4E3A-8AF7-A8AC6621B2D5}"/>
              </a:ext>
            </a:extLst>
          </p:cNvPr>
          <p:cNvSpPr>
            <a:spLocks noGrp="1"/>
          </p:cNvSpPr>
          <p:nvPr>
            <p:ph type="sldNum" sz="quarter" idx="12"/>
          </p:nvPr>
        </p:nvSpPr>
        <p:spPr/>
        <p:txBody>
          <a:bodyPr/>
          <a:lstStyle/>
          <a:p>
            <a:fld id="{D8AFBD7D-355D-49A3-8082-685673155FDD}" type="slidenum">
              <a:rPr lang="en-US" smtClean="0"/>
              <a:t>20</a:t>
            </a:fld>
            <a:endParaRPr lang="en-US"/>
          </a:p>
        </p:txBody>
      </p:sp>
    </p:spTree>
    <p:extLst>
      <p:ext uri="{BB962C8B-B14F-4D97-AF65-F5344CB8AC3E}">
        <p14:creationId xmlns:p14="http://schemas.microsoft.com/office/powerpoint/2010/main" val="19194602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0CF0B-11E6-40AC-A436-0685B6DD606E}"/>
              </a:ext>
            </a:extLst>
          </p:cNvPr>
          <p:cNvSpPr>
            <a:spLocks noGrp="1"/>
          </p:cNvSpPr>
          <p:nvPr>
            <p:ph type="title"/>
          </p:nvPr>
        </p:nvSpPr>
        <p:spPr>
          <a:xfrm>
            <a:off x="563034" y="156238"/>
            <a:ext cx="8596668" cy="1320800"/>
          </a:xfrm>
        </p:spPr>
        <p:txBody>
          <a:bodyPr>
            <a:normAutofit/>
          </a:bodyPr>
          <a:lstStyle/>
          <a:p>
            <a:r>
              <a:rPr lang="en-US" sz="4000" b="1" dirty="0">
                <a:latin typeface="Times New Roman" panose="02020603050405020304" pitchFamily="18" charset="0"/>
                <a:cs typeface="Times New Roman" panose="02020603050405020304" pitchFamily="18" charset="0"/>
              </a:rPr>
              <a:t>Procurement Audit by Auditors : Included in Program Audit</a:t>
            </a:r>
          </a:p>
        </p:txBody>
      </p:sp>
      <p:sp>
        <p:nvSpPr>
          <p:cNvPr id="3" name="Content Placeholder 2">
            <a:extLst>
              <a:ext uri="{FF2B5EF4-FFF2-40B4-BE49-F238E27FC236}">
                <a16:creationId xmlns:a16="http://schemas.microsoft.com/office/drawing/2014/main" id="{F165D155-D837-4620-86A6-5C41644DD3BE}"/>
              </a:ext>
            </a:extLst>
          </p:cNvPr>
          <p:cNvSpPr>
            <a:spLocks noGrp="1"/>
          </p:cNvSpPr>
          <p:nvPr>
            <p:ph idx="1"/>
          </p:nvPr>
        </p:nvSpPr>
        <p:spPr>
          <a:xfrm>
            <a:off x="356493" y="1370880"/>
            <a:ext cx="10241050" cy="4655847"/>
          </a:xfrm>
        </p:spPr>
        <p:txBody>
          <a:bodyPr>
            <a:noAutofit/>
          </a:bodyPr>
          <a:lstStyle/>
          <a:p>
            <a:pPr algn="just"/>
            <a:r>
              <a:rPr lang="en-US" sz="2400" dirty="0">
                <a:latin typeface="Times New Roman" panose="02020603050405020304" pitchFamily="18" charset="0"/>
                <a:cs typeface="Times New Roman" panose="02020603050405020304" pitchFamily="18" charset="0"/>
              </a:rPr>
              <a:t>Auditors shall primarily report on the following :</a:t>
            </a:r>
          </a:p>
          <a:p>
            <a:pPr lvl="1"/>
            <a:r>
              <a:rPr lang="en-US" sz="2200" dirty="0">
                <a:latin typeface="Times New Roman" panose="02020603050405020304" pitchFamily="18" charset="0"/>
                <a:cs typeface="Times New Roman" panose="02020603050405020304" pitchFamily="18" charset="0"/>
              </a:rPr>
              <a:t>Goods and services financed have been procured in accordance with the relevant financing agreement and procurement norms as laid out in the operational manual</a:t>
            </a:r>
          </a:p>
          <a:p>
            <a:pPr lvl="1"/>
            <a:r>
              <a:rPr lang="en-US" sz="2200" dirty="0">
                <a:latin typeface="Times New Roman" panose="02020603050405020304" pitchFamily="18" charset="0"/>
                <a:cs typeface="Times New Roman" panose="02020603050405020304" pitchFamily="18" charset="0"/>
              </a:rPr>
              <a:t>Contracts of values higher than the stipulated thresholds have been excluded from Program Expenditure</a:t>
            </a:r>
          </a:p>
          <a:p>
            <a:pPr lvl="1"/>
            <a:r>
              <a:rPr lang="en-US" sz="2200" dirty="0">
                <a:latin typeface="Times New Roman" panose="02020603050405020304" pitchFamily="18" charset="0"/>
                <a:cs typeface="Times New Roman" panose="02020603050405020304" pitchFamily="18" charset="0"/>
              </a:rPr>
              <a:t>Whether contract award notice has been displayed in public domain.  If yes, URL may be included</a:t>
            </a:r>
          </a:p>
          <a:p>
            <a:pPr lvl="1"/>
            <a:r>
              <a:rPr lang="en-US" sz="2200" dirty="0">
                <a:latin typeface="Times New Roman" panose="02020603050405020304" pitchFamily="18" charset="0"/>
                <a:cs typeface="Times New Roman" panose="02020603050405020304" pitchFamily="18" charset="0"/>
              </a:rPr>
              <a:t>Whether Annual Procurement Plan has been published.  Details/URL may be provided</a:t>
            </a:r>
          </a:p>
          <a:p>
            <a:pPr lvl="1"/>
            <a:r>
              <a:rPr lang="en-US" sz="2200" dirty="0">
                <a:latin typeface="Times New Roman" panose="02020603050405020304" pitchFamily="18" charset="0"/>
                <a:cs typeface="Times New Roman" panose="02020603050405020304" pitchFamily="18" charset="0"/>
              </a:rPr>
              <a:t>Whether any complaint has been received under the Program and if yes, whether resolved. Detailed list may be included.</a:t>
            </a:r>
          </a:p>
          <a:p>
            <a:pPr lvl="1"/>
            <a:r>
              <a:rPr lang="en-US" sz="2200" dirty="0">
                <a:latin typeface="Times New Roman" panose="02020603050405020304" pitchFamily="18" charset="0"/>
                <a:cs typeface="Times New Roman" panose="02020603050405020304" pitchFamily="18" charset="0"/>
              </a:rPr>
              <a:t>Compliance with the Program Action Plan related to Procurement</a:t>
            </a:r>
          </a:p>
          <a:p>
            <a:pPr lvl="1"/>
            <a:r>
              <a:rPr lang="en-US" sz="2200" dirty="0">
                <a:latin typeface="Times New Roman" panose="02020603050405020304" pitchFamily="18" charset="0"/>
                <a:cs typeface="Times New Roman" panose="02020603050405020304" pitchFamily="18" charset="0"/>
              </a:rPr>
              <a:t>Whether any contract is issued to a firm sanctioned/debarred by the Bank</a:t>
            </a:r>
          </a:p>
        </p:txBody>
      </p:sp>
      <p:sp>
        <p:nvSpPr>
          <p:cNvPr id="4" name="Date Placeholder 3">
            <a:extLst>
              <a:ext uri="{FF2B5EF4-FFF2-40B4-BE49-F238E27FC236}">
                <a16:creationId xmlns:a16="http://schemas.microsoft.com/office/drawing/2014/main" id="{43865209-56CB-4408-B70C-B42568055097}"/>
              </a:ext>
            </a:extLst>
          </p:cNvPr>
          <p:cNvSpPr>
            <a:spLocks noGrp="1"/>
          </p:cNvSpPr>
          <p:nvPr>
            <p:ph type="dt" sz="half" idx="10"/>
          </p:nvPr>
        </p:nvSpPr>
        <p:spPr>
          <a:xfrm>
            <a:off x="10404208" y="6492875"/>
            <a:ext cx="1787792" cy="365125"/>
          </a:xfrm>
        </p:spPr>
        <p:txBody>
          <a:bodyPr/>
          <a:lstStyle/>
          <a:p>
            <a:r>
              <a:rPr lang="en-US" dirty="0"/>
              <a:t>Wednesday, February 17, 2021</a:t>
            </a:r>
          </a:p>
        </p:txBody>
      </p:sp>
      <p:sp>
        <p:nvSpPr>
          <p:cNvPr id="5" name="Slide Number Placeholder 4">
            <a:extLst>
              <a:ext uri="{FF2B5EF4-FFF2-40B4-BE49-F238E27FC236}">
                <a16:creationId xmlns:a16="http://schemas.microsoft.com/office/drawing/2014/main" id="{3642E8BB-2E0E-4E3A-8AF7-A8AC6621B2D5}"/>
              </a:ext>
            </a:extLst>
          </p:cNvPr>
          <p:cNvSpPr>
            <a:spLocks noGrp="1"/>
          </p:cNvSpPr>
          <p:nvPr>
            <p:ph type="sldNum" sz="quarter" idx="12"/>
          </p:nvPr>
        </p:nvSpPr>
        <p:spPr/>
        <p:txBody>
          <a:bodyPr/>
          <a:lstStyle/>
          <a:p>
            <a:fld id="{D8AFBD7D-355D-49A3-8082-685673155FDD}" type="slidenum">
              <a:rPr lang="en-US" smtClean="0"/>
              <a:t>21</a:t>
            </a:fld>
            <a:endParaRPr lang="en-US"/>
          </a:p>
        </p:txBody>
      </p:sp>
    </p:spTree>
    <p:extLst>
      <p:ext uri="{BB962C8B-B14F-4D97-AF65-F5344CB8AC3E}">
        <p14:creationId xmlns:p14="http://schemas.microsoft.com/office/powerpoint/2010/main" val="32282584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69E3E1-D389-4E42-88A2-9C39FF842411}"/>
              </a:ext>
            </a:extLst>
          </p:cNvPr>
          <p:cNvSpPr>
            <a:spLocks noGrp="1"/>
          </p:cNvSpPr>
          <p:nvPr>
            <p:ph idx="1"/>
          </p:nvPr>
        </p:nvSpPr>
        <p:spPr>
          <a:xfrm>
            <a:off x="706209" y="341565"/>
            <a:ext cx="8596668" cy="5093406"/>
          </a:xfrm>
        </p:spPr>
        <p:txBody>
          <a:bodyPr>
            <a:normAutofit/>
          </a:bodyPr>
          <a:lstStyle/>
          <a:p>
            <a:pPr marL="0" indent="0" algn="ctr">
              <a:buNone/>
            </a:pPr>
            <a:endParaRPr lang="en-US" sz="5400" dirty="0">
              <a:latin typeface="Times New Roman" panose="02020603050405020304" pitchFamily="18" charset="0"/>
              <a:cs typeface="Times New Roman" panose="02020603050405020304" pitchFamily="18" charset="0"/>
            </a:endParaRPr>
          </a:p>
          <a:p>
            <a:pPr marL="0" indent="0" algn="ctr">
              <a:buNone/>
            </a:pPr>
            <a:endParaRPr lang="en-US" sz="5400" dirty="0">
              <a:latin typeface="Times New Roman" panose="02020603050405020304" pitchFamily="18" charset="0"/>
              <a:cs typeface="Times New Roman" panose="02020603050405020304" pitchFamily="18" charset="0"/>
            </a:endParaRPr>
          </a:p>
          <a:p>
            <a:pPr marL="0" indent="0" algn="ctr">
              <a:buNone/>
            </a:pPr>
            <a:r>
              <a:rPr lang="en-US" sz="8000" b="1" u="sng" dirty="0">
                <a:solidFill>
                  <a:schemeClr val="accent2"/>
                </a:solidFill>
                <a:latin typeface="Times New Roman" panose="02020603050405020304" pitchFamily="18" charset="0"/>
                <a:cs typeface="Times New Roman" panose="02020603050405020304" pitchFamily="18" charset="0"/>
              </a:rPr>
              <a:t>Thank You</a:t>
            </a:r>
          </a:p>
        </p:txBody>
      </p:sp>
      <p:sp>
        <p:nvSpPr>
          <p:cNvPr id="4" name="Date Placeholder 3">
            <a:extLst>
              <a:ext uri="{FF2B5EF4-FFF2-40B4-BE49-F238E27FC236}">
                <a16:creationId xmlns:a16="http://schemas.microsoft.com/office/drawing/2014/main" id="{198B6296-6F5B-4D24-9B7B-CC3C515D3EED}"/>
              </a:ext>
            </a:extLst>
          </p:cNvPr>
          <p:cNvSpPr>
            <a:spLocks noGrp="1"/>
          </p:cNvSpPr>
          <p:nvPr>
            <p:ph type="dt" sz="half" idx="10"/>
          </p:nvPr>
        </p:nvSpPr>
        <p:spPr>
          <a:xfrm>
            <a:off x="10360551" y="6467392"/>
            <a:ext cx="1831450" cy="365125"/>
          </a:xfrm>
        </p:spPr>
        <p:txBody>
          <a:bodyPr/>
          <a:lstStyle/>
          <a:p>
            <a:r>
              <a:rPr lang="en-US" dirty="0"/>
              <a:t>Wednesday, February 17, 2021</a:t>
            </a:r>
          </a:p>
        </p:txBody>
      </p:sp>
      <p:sp>
        <p:nvSpPr>
          <p:cNvPr id="5" name="Slide Number Placeholder 4">
            <a:extLst>
              <a:ext uri="{FF2B5EF4-FFF2-40B4-BE49-F238E27FC236}">
                <a16:creationId xmlns:a16="http://schemas.microsoft.com/office/drawing/2014/main" id="{F3CDEE9A-E519-48D7-B801-ACCB55896848}"/>
              </a:ext>
            </a:extLst>
          </p:cNvPr>
          <p:cNvSpPr>
            <a:spLocks noGrp="1"/>
          </p:cNvSpPr>
          <p:nvPr>
            <p:ph type="sldNum" sz="quarter" idx="12"/>
          </p:nvPr>
        </p:nvSpPr>
        <p:spPr/>
        <p:txBody>
          <a:bodyPr/>
          <a:lstStyle/>
          <a:p>
            <a:fld id="{D8AFBD7D-355D-49A3-8082-685673155FDD}" type="slidenum">
              <a:rPr lang="en-US" smtClean="0"/>
              <a:t>22</a:t>
            </a:fld>
            <a:endParaRPr lang="en-US"/>
          </a:p>
        </p:txBody>
      </p:sp>
    </p:spTree>
    <p:extLst>
      <p:ext uri="{BB962C8B-B14F-4D97-AF65-F5344CB8AC3E}">
        <p14:creationId xmlns:p14="http://schemas.microsoft.com/office/powerpoint/2010/main" val="2380763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24CC1-B88F-4FD8-B32A-FC6934BE2B4A}"/>
              </a:ext>
            </a:extLst>
          </p:cNvPr>
          <p:cNvSpPr>
            <a:spLocks noGrp="1"/>
          </p:cNvSpPr>
          <p:nvPr>
            <p:ph type="title"/>
          </p:nvPr>
        </p:nvSpPr>
        <p:spPr>
          <a:xfrm>
            <a:off x="677332" y="110837"/>
            <a:ext cx="8596668" cy="782972"/>
          </a:xfrm>
        </p:spPr>
        <p:txBody>
          <a:bodyPr>
            <a:normAutofit fontScale="90000"/>
          </a:bodyPr>
          <a:lstStyle/>
          <a:p>
            <a:r>
              <a:rPr lang="en-US" sz="4400" b="1" u="sng" dirty="0">
                <a:latin typeface="Times New Roman" panose="02020603050405020304" pitchFamily="18" charset="0"/>
                <a:cs typeface="Times New Roman" panose="02020603050405020304" pitchFamily="18" charset="0"/>
              </a:rPr>
              <a:t>Legal Aspects</a:t>
            </a:r>
            <a:br>
              <a:rPr lang="en-US" u="sng" dirty="0"/>
            </a:br>
            <a:endParaRPr lang="en-US" u="sng" dirty="0"/>
          </a:p>
        </p:txBody>
      </p:sp>
      <p:sp>
        <p:nvSpPr>
          <p:cNvPr id="3" name="Content Placeholder 2">
            <a:extLst>
              <a:ext uri="{FF2B5EF4-FFF2-40B4-BE49-F238E27FC236}">
                <a16:creationId xmlns:a16="http://schemas.microsoft.com/office/drawing/2014/main" id="{68B1D0DE-D686-4D52-9383-8F67DB6512CC}"/>
              </a:ext>
            </a:extLst>
          </p:cNvPr>
          <p:cNvSpPr>
            <a:spLocks noGrp="1"/>
          </p:cNvSpPr>
          <p:nvPr>
            <p:ph idx="1"/>
          </p:nvPr>
        </p:nvSpPr>
        <p:spPr>
          <a:xfrm>
            <a:off x="502686" y="963181"/>
            <a:ext cx="9062733" cy="5465618"/>
          </a:xfrm>
        </p:spPr>
        <p:txBody>
          <a:bodyPr>
            <a:normAutofit/>
          </a:bodyPr>
          <a:lstStyle/>
          <a:p>
            <a:pPr marL="228600" indent="-228600" algn="just"/>
            <a:r>
              <a:rPr lang="en-US" sz="2400" dirty="0">
                <a:latin typeface="Times New Roman" panose="02020603050405020304" pitchFamily="18" charset="0"/>
                <a:cs typeface="Times New Roman" panose="02020603050405020304" pitchFamily="18" charset="0"/>
              </a:rPr>
              <a:t>Through the Program’s Legal Documents, India (as recipient of IDA credit) is formally and fully committed to ensuring that : </a:t>
            </a:r>
          </a:p>
          <a:p>
            <a:pPr marL="571500" algn="just"/>
            <a:r>
              <a:rPr lang="en-US" sz="2400" dirty="0">
                <a:latin typeface="Times New Roman" panose="02020603050405020304" pitchFamily="18" charset="0"/>
                <a:cs typeface="Times New Roman" panose="02020603050405020304" pitchFamily="18" charset="0"/>
              </a:rPr>
              <a:t>The Program’s results are not affected by fraud or corruption;</a:t>
            </a:r>
          </a:p>
          <a:p>
            <a:pPr marL="571500" algn="just"/>
            <a:r>
              <a:rPr lang="en-US" sz="2400" dirty="0">
                <a:latin typeface="Times New Roman" panose="02020603050405020304" pitchFamily="18" charset="0"/>
                <a:cs typeface="Times New Roman" panose="02020603050405020304" pitchFamily="18" charset="0"/>
              </a:rPr>
              <a:t>The Program is legally bound to be implemented as per the World Bank’s Anti Corruption Guidelines;</a:t>
            </a:r>
          </a:p>
          <a:p>
            <a:pPr marL="571500" algn="just"/>
            <a:r>
              <a:rPr lang="en-US" sz="2400" dirty="0">
                <a:latin typeface="Times New Roman" panose="02020603050405020304" pitchFamily="18" charset="0"/>
                <a:cs typeface="Times New Roman" panose="02020603050405020304" pitchFamily="18" charset="0"/>
              </a:rPr>
              <a:t>The Program legally complies with a set of priority actions for institutional strengthening, namely, the ‘Program Action Plan’ (PAP); and</a:t>
            </a:r>
          </a:p>
          <a:p>
            <a:pPr marL="571500" algn="just"/>
            <a:r>
              <a:rPr lang="en-US" sz="2400" dirty="0">
                <a:latin typeface="Times New Roman" panose="02020603050405020304" pitchFamily="18" charset="0"/>
                <a:cs typeface="Times New Roman" panose="02020603050405020304" pitchFamily="18" charset="0"/>
              </a:rPr>
              <a:t>The Program activities exclude ‘Program Exclusion Activities’</a:t>
            </a:r>
          </a:p>
          <a:p>
            <a:pPr marL="228600" indent="-228600" algn="just"/>
            <a:endParaRPr lang="en-US" sz="2400" dirty="0">
              <a:latin typeface="Times New Roman" panose="02020603050405020304" pitchFamily="18" charset="0"/>
              <a:cs typeface="Times New Roman" panose="02020603050405020304" pitchFamily="18" charset="0"/>
            </a:endParaRPr>
          </a:p>
        </p:txBody>
      </p:sp>
      <p:sp>
        <p:nvSpPr>
          <p:cNvPr id="4" name="Date Placeholder 3">
            <a:extLst>
              <a:ext uri="{FF2B5EF4-FFF2-40B4-BE49-F238E27FC236}">
                <a16:creationId xmlns:a16="http://schemas.microsoft.com/office/drawing/2014/main" id="{3A0F1BDE-0D90-4414-A2E1-A104960D723B}"/>
              </a:ext>
            </a:extLst>
          </p:cNvPr>
          <p:cNvSpPr>
            <a:spLocks noGrp="1"/>
          </p:cNvSpPr>
          <p:nvPr>
            <p:ph type="dt" sz="half" idx="10"/>
          </p:nvPr>
        </p:nvSpPr>
        <p:spPr>
          <a:xfrm>
            <a:off x="10288988" y="6223924"/>
            <a:ext cx="1848131" cy="365125"/>
          </a:xfrm>
        </p:spPr>
        <p:txBody>
          <a:bodyPr/>
          <a:lstStyle/>
          <a:p>
            <a:r>
              <a:rPr lang="en-US" dirty="0"/>
              <a:t>Wednesday, February 17, 2021</a:t>
            </a:r>
          </a:p>
        </p:txBody>
      </p:sp>
      <p:sp>
        <p:nvSpPr>
          <p:cNvPr id="5" name="Slide Number Placeholder 4">
            <a:extLst>
              <a:ext uri="{FF2B5EF4-FFF2-40B4-BE49-F238E27FC236}">
                <a16:creationId xmlns:a16="http://schemas.microsoft.com/office/drawing/2014/main" id="{B363FAD0-D605-4732-AF75-D43F02FEB560}"/>
              </a:ext>
            </a:extLst>
          </p:cNvPr>
          <p:cNvSpPr>
            <a:spLocks noGrp="1"/>
          </p:cNvSpPr>
          <p:nvPr>
            <p:ph type="sldNum" sz="quarter" idx="12"/>
          </p:nvPr>
        </p:nvSpPr>
        <p:spPr/>
        <p:txBody>
          <a:bodyPr/>
          <a:lstStyle/>
          <a:p>
            <a:fld id="{D8AFBD7D-355D-49A3-8082-685673155FDD}" type="slidenum">
              <a:rPr lang="en-US" smtClean="0"/>
              <a:t>3</a:t>
            </a:fld>
            <a:endParaRPr lang="en-US"/>
          </a:p>
        </p:txBody>
      </p:sp>
    </p:spTree>
    <p:extLst>
      <p:ext uri="{BB962C8B-B14F-4D97-AF65-F5344CB8AC3E}">
        <p14:creationId xmlns:p14="http://schemas.microsoft.com/office/powerpoint/2010/main" val="9031592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24CC1-B88F-4FD8-B32A-FC6934BE2B4A}"/>
              </a:ext>
            </a:extLst>
          </p:cNvPr>
          <p:cNvSpPr>
            <a:spLocks noGrp="1"/>
          </p:cNvSpPr>
          <p:nvPr>
            <p:ph type="title"/>
          </p:nvPr>
        </p:nvSpPr>
        <p:spPr>
          <a:xfrm>
            <a:off x="677332" y="110837"/>
            <a:ext cx="8596668" cy="658090"/>
          </a:xfrm>
        </p:spPr>
        <p:txBody>
          <a:bodyPr>
            <a:normAutofit fontScale="90000"/>
          </a:bodyPr>
          <a:lstStyle/>
          <a:p>
            <a:r>
              <a:rPr lang="en-US" sz="4400" b="1" u="sng" dirty="0">
                <a:latin typeface="Times New Roman" panose="02020603050405020304" pitchFamily="18" charset="0"/>
                <a:cs typeface="Times New Roman" panose="02020603050405020304" pitchFamily="18" charset="0"/>
              </a:rPr>
              <a:t>Legal Aspects</a:t>
            </a:r>
            <a:br>
              <a:rPr lang="en-US" u="sng" dirty="0"/>
            </a:br>
            <a:endParaRPr lang="en-US" u="sng" dirty="0"/>
          </a:p>
        </p:txBody>
      </p:sp>
      <p:sp>
        <p:nvSpPr>
          <p:cNvPr id="3" name="Content Placeholder 2">
            <a:extLst>
              <a:ext uri="{FF2B5EF4-FFF2-40B4-BE49-F238E27FC236}">
                <a16:creationId xmlns:a16="http://schemas.microsoft.com/office/drawing/2014/main" id="{68B1D0DE-D686-4D52-9383-8F67DB6512CC}"/>
              </a:ext>
            </a:extLst>
          </p:cNvPr>
          <p:cNvSpPr>
            <a:spLocks noGrp="1"/>
          </p:cNvSpPr>
          <p:nvPr>
            <p:ph idx="1"/>
          </p:nvPr>
        </p:nvSpPr>
        <p:spPr>
          <a:xfrm>
            <a:off x="565032" y="879765"/>
            <a:ext cx="9349172" cy="5978235"/>
          </a:xfrm>
        </p:spPr>
        <p:txBody>
          <a:bodyPr>
            <a:normAutofit fontScale="92500" lnSpcReduction="10000"/>
          </a:bodyPr>
          <a:lstStyle/>
          <a:p>
            <a:pPr marL="228600" indent="-228600" algn="just"/>
            <a:r>
              <a:rPr lang="en-US" sz="2400" dirty="0">
                <a:latin typeface="Times New Roman" panose="02020603050405020304" pitchFamily="18" charset="0"/>
                <a:cs typeface="Times New Roman" panose="02020603050405020304" pitchFamily="18" charset="0"/>
              </a:rPr>
              <a:t>It may be noted that : </a:t>
            </a:r>
          </a:p>
          <a:p>
            <a:pPr marL="571500" indent="-395288" algn="just"/>
            <a:r>
              <a:rPr lang="en-US" sz="2400" dirty="0">
                <a:solidFill>
                  <a:schemeClr val="tx1"/>
                </a:solidFill>
                <a:latin typeface="Times New Roman" panose="02020603050405020304" pitchFamily="18" charset="0"/>
                <a:cs typeface="Times New Roman" panose="02020603050405020304" pitchFamily="18" charset="0"/>
              </a:rPr>
              <a:t>The Anti-Corruption Guidelines cover all Program expenditures under STRIVE, i.e., under Results Areas 1 through 4 and under the Technical Assistance Component.</a:t>
            </a:r>
          </a:p>
          <a:p>
            <a:pPr marL="571500" indent="-395288"/>
            <a:r>
              <a:rPr lang="en-US" sz="2400" dirty="0">
                <a:solidFill>
                  <a:schemeClr val="tx2"/>
                </a:solidFill>
                <a:latin typeface="Times New Roman" panose="02020603050405020304" pitchFamily="18" charset="0"/>
                <a:cs typeface="Times New Roman" panose="02020603050405020304" pitchFamily="18" charset="0"/>
              </a:rPr>
              <a:t>Program exclusion activities are those that : </a:t>
            </a:r>
          </a:p>
          <a:p>
            <a:pPr marL="800100" indent="-228600" algn="just"/>
            <a:r>
              <a:rPr lang="en-US" sz="2400" dirty="0">
                <a:solidFill>
                  <a:schemeClr val="tx2"/>
                </a:solidFill>
                <a:latin typeface="Times New Roman" panose="02020603050405020304" pitchFamily="18" charset="0"/>
                <a:cs typeface="Times New Roman" panose="02020603050405020304" pitchFamily="18" charset="0"/>
              </a:rPr>
              <a:t>are likely to have significant adverse impacts that are sensitive, diverse, or unprecedented on the environment and/or affected people; or</a:t>
            </a:r>
          </a:p>
          <a:p>
            <a:pPr marL="800100" indent="-228600" algn="just"/>
            <a:r>
              <a:rPr lang="en-US" sz="2200" dirty="0">
                <a:solidFill>
                  <a:schemeClr val="tx2"/>
                </a:solidFill>
                <a:latin typeface="Times New Roman" panose="02020603050405020304" pitchFamily="18" charset="0"/>
                <a:cs typeface="Times New Roman" panose="02020603050405020304" pitchFamily="18" charset="0"/>
              </a:rPr>
              <a:t>   </a:t>
            </a:r>
            <a:r>
              <a:rPr lang="en-US" sz="2200" dirty="0">
                <a:solidFill>
                  <a:schemeClr val="tx1"/>
                </a:solidFill>
                <a:latin typeface="Times New Roman" panose="02020603050405020304" pitchFamily="18" charset="0"/>
                <a:cs typeface="Times New Roman" panose="02020603050405020304" pitchFamily="18" charset="0"/>
              </a:rPr>
              <a:t>involve the procurement of: </a:t>
            </a:r>
          </a:p>
          <a:p>
            <a:pPr marL="1090613" indent="-290513" algn="just"/>
            <a:r>
              <a:rPr lang="en-US" sz="2400" dirty="0">
                <a:solidFill>
                  <a:schemeClr val="tx1"/>
                </a:solidFill>
                <a:latin typeface="Times New Roman" panose="02020603050405020304" pitchFamily="18" charset="0"/>
                <a:cs typeface="Times New Roman" panose="02020603050405020304" pitchFamily="18" charset="0"/>
              </a:rPr>
              <a:t>works, estimated to cost seventy-five million United States Dollar (USD 75,000,000) equivalent or more per contract; </a:t>
            </a:r>
          </a:p>
          <a:p>
            <a:pPr marL="1090613" indent="-290513" algn="just"/>
            <a:r>
              <a:rPr lang="en-US" sz="2400" dirty="0">
                <a:solidFill>
                  <a:schemeClr val="tx1"/>
                </a:solidFill>
                <a:latin typeface="Times New Roman" panose="02020603050405020304" pitchFamily="18" charset="0"/>
                <a:cs typeface="Times New Roman" panose="02020603050405020304" pitchFamily="18" charset="0"/>
              </a:rPr>
              <a:t> goods, estimated to cost fifty million United States Dollar (USD 50,000,000) equivalent or more per contract; </a:t>
            </a:r>
          </a:p>
          <a:p>
            <a:pPr marL="1090613" indent="-290513" algn="just"/>
            <a:r>
              <a:rPr lang="en-US" sz="2400" dirty="0">
                <a:solidFill>
                  <a:schemeClr val="tx1"/>
                </a:solidFill>
                <a:latin typeface="Times New Roman" panose="02020603050405020304" pitchFamily="18" charset="0"/>
                <a:cs typeface="Times New Roman" panose="02020603050405020304" pitchFamily="18" charset="0"/>
              </a:rPr>
              <a:t> non-consulting services, estimated to cost fifty million United States Dollar (USD 50,000,000) equivalent or more per contract; or </a:t>
            </a:r>
          </a:p>
          <a:p>
            <a:pPr marL="1090613" indent="-290513" algn="just"/>
            <a:r>
              <a:rPr lang="en-US" sz="2400" dirty="0">
                <a:solidFill>
                  <a:schemeClr val="tx1"/>
                </a:solidFill>
                <a:latin typeface="Times New Roman" panose="02020603050405020304" pitchFamily="18" charset="0"/>
                <a:cs typeface="Times New Roman" panose="02020603050405020304" pitchFamily="18" charset="0"/>
              </a:rPr>
              <a:t> consultants' services, estimated to cost twenty million United States Dollar (USD 20,000,000) equivalent or more per contract</a:t>
            </a:r>
          </a:p>
          <a:p>
            <a:pPr marL="228600" indent="-228600" algn="just">
              <a:buFontTx/>
              <a:buChar char="-"/>
            </a:pPr>
            <a:endParaRPr lang="en-US" sz="2400" dirty="0">
              <a:latin typeface="Times New Roman" panose="02020603050405020304" pitchFamily="18" charset="0"/>
              <a:cs typeface="Times New Roman" panose="02020603050405020304" pitchFamily="18" charset="0"/>
            </a:endParaRPr>
          </a:p>
        </p:txBody>
      </p:sp>
      <p:sp>
        <p:nvSpPr>
          <p:cNvPr id="4" name="Date Placeholder 3">
            <a:extLst>
              <a:ext uri="{FF2B5EF4-FFF2-40B4-BE49-F238E27FC236}">
                <a16:creationId xmlns:a16="http://schemas.microsoft.com/office/drawing/2014/main" id="{3A0F1BDE-0D90-4414-A2E1-A104960D723B}"/>
              </a:ext>
            </a:extLst>
          </p:cNvPr>
          <p:cNvSpPr>
            <a:spLocks noGrp="1"/>
          </p:cNvSpPr>
          <p:nvPr>
            <p:ph type="dt" sz="half" idx="10"/>
          </p:nvPr>
        </p:nvSpPr>
        <p:spPr>
          <a:xfrm>
            <a:off x="10352599" y="6406487"/>
            <a:ext cx="1839402" cy="365125"/>
          </a:xfrm>
        </p:spPr>
        <p:txBody>
          <a:bodyPr/>
          <a:lstStyle/>
          <a:p>
            <a:r>
              <a:rPr lang="en-US" dirty="0"/>
              <a:t>Wednesday, February 17, 2021</a:t>
            </a:r>
          </a:p>
        </p:txBody>
      </p:sp>
      <p:sp>
        <p:nvSpPr>
          <p:cNvPr id="5" name="Slide Number Placeholder 4">
            <a:extLst>
              <a:ext uri="{FF2B5EF4-FFF2-40B4-BE49-F238E27FC236}">
                <a16:creationId xmlns:a16="http://schemas.microsoft.com/office/drawing/2014/main" id="{B363FAD0-D605-4732-AF75-D43F02FEB560}"/>
              </a:ext>
            </a:extLst>
          </p:cNvPr>
          <p:cNvSpPr>
            <a:spLocks noGrp="1"/>
          </p:cNvSpPr>
          <p:nvPr>
            <p:ph type="sldNum" sz="quarter" idx="12"/>
          </p:nvPr>
        </p:nvSpPr>
        <p:spPr/>
        <p:txBody>
          <a:bodyPr/>
          <a:lstStyle/>
          <a:p>
            <a:fld id="{D8AFBD7D-355D-49A3-8082-685673155FDD}" type="slidenum">
              <a:rPr lang="en-US" smtClean="0"/>
              <a:t>4</a:t>
            </a:fld>
            <a:endParaRPr lang="en-US"/>
          </a:p>
        </p:txBody>
      </p:sp>
    </p:spTree>
    <p:extLst>
      <p:ext uri="{BB962C8B-B14F-4D97-AF65-F5344CB8AC3E}">
        <p14:creationId xmlns:p14="http://schemas.microsoft.com/office/powerpoint/2010/main" val="171954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57789-2F7B-4C4E-A341-27EF78D90C07}"/>
              </a:ext>
            </a:extLst>
          </p:cNvPr>
          <p:cNvSpPr>
            <a:spLocks noGrp="1"/>
          </p:cNvSpPr>
          <p:nvPr>
            <p:ph type="title"/>
          </p:nvPr>
        </p:nvSpPr>
        <p:spPr>
          <a:xfrm>
            <a:off x="154861" y="64076"/>
            <a:ext cx="10515600" cy="975015"/>
          </a:xfrm>
        </p:spPr>
        <p:txBody>
          <a:bodyPr>
            <a:normAutofit fontScale="90000"/>
          </a:bodyPr>
          <a:lstStyle/>
          <a:p>
            <a:r>
              <a:rPr lang="en-US" sz="4400" b="1" dirty="0">
                <a:latin typeface="Times New Roman" panose="02020603050405020304" pitchFamily="18" charset="0"/>
                <a:cs typeface="Times New Roman" panose="02020603050405020304" pitchFamily="18" charset="0"/>
              </a:rPr>
              <a:t>Operational Aspects of STRIVE</a:t>
            </a:r>
            <a:br>
              <a:rPr lang="en-US" dirty="0"/>
            </a:br>
            <a:br>
              <a:rPr lang="en-US" dirty="0"/>
            </a:br>
            <a:endParaRPr lang="en-US" dirty="0"/>
          </a:p>
        </p:txBody>
      </p:sp>
      <p:sp>
        <p:nvSpPr>
          <p:cNvPr id="3" name="Content Placeholder 2">
            <a:extLst>
              <a:ext uri="{FF2B5EF4-FFF2-40B4-BE49-F238E27FC236}">
                <a16:creationId xmlns:a16="http://schemas.microsoft.com/office/drawing/2014/main" id="{DEB2A459-EE72-47C7-ACDE-643A76C257AF}"/>
              </a:ext>
            </a:extLst>
          </p:cNvPr>
          <p:cNvSpPr>
            <a:spLocks noGrp="1"/>
          </p:cNvSpPr>
          <p:nvPr>
            <p:ph idx="1"/>
          </p:nvPr>
        </p:nvSpPr>
        <p:spPr>
          <a:xfrm>
            <a:off x="154861" y="812585"/>
            <a:ext cx="9418509" cy="5842721"/>
          </a:xfrm>
        </p:spPr>
        <p:txBody>
          <a:bodyPr>
            <a:normAutofit/>
          </a:bodyPr>
          <a:lstStyle/>
          <a:p>
            <a:pPr algn="just">
              <a:lnSpc>
                <a:spcPct val="120000"/>
              </a:lnSpc>
              <a:spcBef>
                <a:spcPts val="0"/>
              </a:spcBef>
            </a:pPr>
            <a:r>
              <a:rPr lang="en-US" sz="2600" dirty="0">
                <a:latin typeface="Times New Roman" panose="02020603050405020304" pitchFamily="18" charset="0"/>
                <a:cs typeface="Times New Roman" panose="02020603050405020304" pitchFamily="18" charset="0"/>
              </a:rPr>
              <a:t>Operational Manual (OM) is defined in the Legal Agreement of STRIVE, which makes implementation of the Program in accordance with provisions of the OM legally binding.</a:t>
            </a:r>
          </a:p>
          <a:p>
            <a:pPr algn="just">
              <a:lnSpc>
                <a:spcPct val="120000"/>
              </a:lnSpc>
              <a:spcBef>
                <a:spcPts val="0"/>
              </a:spcBef>
            </a:pPr>
            <a:r>
              <a:rPr lang="en-US" sz="2600" dirty="0">
                <a:latin typeface="Times New Roman" panose="02020603050405020304" pitchFamily="18" charset="0"/>
                <a:cs typeface="Times New Roman" panose="02020603050405020304" pitchFamily="18" charset="0"/>
              </a:rPr>
              <a:t>Legal requirements of STRIVE are cascaded and reflected in the Operational Manual so as to ‘operationalize’ implementation in accordance with agreed arrangements.</a:t>
            </a:r>
          </a:p>
          <a:p>
            <a:pPr algn="just">
              <a:lnSpc>
                <a:spcPct val="120000"/>
              </a:lnSpc>
              <a:spcBef>
                <a:spcPts val="0"/>
              </a:spcBef>
            </a:pPr>
            <a:r>
              <a:rPr lang="en-US" sz="2600" dirty="0">
                <a:latin typeface="Times New Roman" panose="02020603050405020304" pitchFamily="18" charset="0"/>
                <a:cs typeface="Times New Roman" panose="02020603050405020304" pitchFamily="18" charset="0"/>
              </a:rPr>
              <a:t>Operational Manual (OM) of the STRIVE was prepared by DGT, MSDE on 3</a:t>
            </a:r>
            <a:r>
              <a:rPr lang="en-US" sz="2600" baseline="30000" dirty="0">
                <a:latin typeface="Times New Roman" panose="02020603050405020304" pitchFamily="18" charset="0"/>
                <a:cs typeface="Times New Roman" panose="02020603050405020304" pitchFamily="18" charset="0"/>
              </a:rPr>
              <a:t>rd</a:t>
            </a:r>
            <a:r>
              <a:rPr lang="en-US" sz="2600" dirty="0">
                <a:latin typeface="Times New Roman" panose="02020603050405020304" pitchFamily="18" charset="0"/>
                <a:cs typeface="Times New Roman" panose="02020603050405020304" pitchFamily="18" charset="0"/>
              </a:rPr>
              <a:t> January, 2019.</a:t>
            </a:r>
          </a:p>
          <a:p>
            <a:pPr>
              <a:lnSpc>
                <a:spcPct val="120000"/>
              </a:lnSpc>
              <a:spcBef>
                <a:spcPts val="0"/>
              </a:spcBef>
            </a:pPr>
            <a:r>
              <a:rPr lang="en-US" sz="2600" dirty="0">
                <a:latin typeface="Times New Roman" panose="02020603050405020304" pitchFamily="18" charset="0"/>
                <a:cs typeface="Times New Roman" panose="02020603050405020304" pitchFamily="18" charset="0"/>
              </a:rPr>
              <a:t>OM is disclosed on DGT website whose link is </a:t>
            </a:r>
            <a:r>
              <a:rPr lang="en-US" u="sng" dirty="0">
                <a:solidFill>
                  <a:srgbClr val="00B0F0"/>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https://dgt.gov.in/sites/default/files/NSC%20Approved_STRIVE_OperationsManual_v1.0.pdf</a:t>
            </a:r>
            <a:endParaRPr lang="en-US" sz="2600" u="sng" dirty="0">
              <a:solidFill>
                <a:srgbClr val="00B0F0"/>
              </a:solidFill>
              <a:latin typeface="Times New Roman" panose="02020603050405020304" pitchFamily="18" charset="0"/>
              <a:cs typeface="Times New Roman" panose="02020603050405020304" pitchFamily="18" charset="0"/>
            </a:endParaRPr>
          </a:p>
          <a:p>
            <a:pPr algn="just"/>
            <a:endParaRPr lang="en-US" sz="3400" dirty="0"/>
          </a:p>
          <a:p>
            <a:pPr algn="just"/>
            <a:endParaRPr lang="en-US" dirty="0"/>
          </a:p>
          <a:p>
            <a:pPr marL="0" indent="0" algn="just">
              <a:buNone/>
            </a:pPr>
            <a:endParaRPr lang="en-US" dirty="0"/>
          </a:p>
        </p:txBody>
      </p:sp>
      <p:sp>
        <p:nvSpPr>
          <p:cNvPr id="4" name="Date Placeholder 3">
            <a:extLst>
              <a:ext uri="{FF2B5EF4-FFF2-40B4-BE49-F238E27FC236}">
                <a16:creationId xmlns:a16="http://schemas.microsoft.com/office/drawing/2014/main" id="{5347EBB9-72BF-4FC6-99EF-73ECC73A6F3B}"/>
              </a:ext>
            </a:extLst>
          </p:cNvPr>
          <p:cNvSpPr>
            <a:spLocks noGrp="1"/>
          </p:cNvSpPr>
          <p:nvPr>
            <p:ph type="dt" sz="half" idx="10"/>
          </p:nvPr>
        </p:nvSpPr>
        <p:spPr>
          <a:xfrm>
            <a:off x="10396256" y="6290181"/>
            <a:ext cx="1795744" cy="365125"/>
          </a:xfrm>
        </p:spPr>
        <p:txBody>
          <a:bodyPr/>
          <a:lstStyle/>
          <a:p>
            <a:r>
              <a:rPr lang="en-US" dirty="0"/>
              <a:t>Wednesday, February 17, 2021</a:t>
            </a:r>
          </a:p>
        </p:txBody>
      </p:sp>
      <p:sp>
        <p:nvSpPr>
          <p:cNvPr id="5" name="Slide Number Placeholder 4">
            <a:extLst>
              <a:ext uri="{FF2B5EF4-FFF2-40B4-BE49-F238E27FC236}">
                <a16:creationId xmlns:a16="http://schemas.microsoft.com/office/drawing/2014/main" id="{F329C0E9-A686-40F0-AE4D-373CD826DAB3}"/>
              </a:ext>
            </a:extLst>
          </p:cNvPr>
          <p:cNvSpPr>
            <a:spLocks noGrp="1"/>
          </p:cNvSpPr>
          <p:nvPr>
            <p:ph type="sldNum" sz="quarter" idx="12"/>
          </p:nvPr>
        </p:nvSpPr>
        <p:spPr/>
        <p:txBody>
          <a:bodyPr/>
          <a:lstStyle/>
          <a:p>
            <a:fld id="{D8AFBD7D-355D-49A3-8082-685673155FDD}" type="slidenum">
              <a:rPr lang="en-US" smtClean="0"/>
              <a:t>5</a:t>
            </a:fld>
            <a:endParaRPr lang="en-US"/>
          </a:p>
        </p:txBody>
      </p:sp>
    </p:spTree>
    <p:extLst>
      <p:ext uri="{BB962C8B-B14F-4D97-AF65-F5344CB8AC3E}">
        <p14:creationId xmlns:p14="http://schemas.microsoft.com/office/powerpoint/2010/main" val="40669697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CD102-DBAC-4E51-A673-41FCFFD9A616}"/>
              </a:ext>
            </a:extLst>
          </p:cNvPr>
          <p:cNvSpPr>
            <a:spLocks noGrp="1"/>
          </p:cNvSpPr>
          <p:nvPr>
            <p:ph type="title"/>
          </p:nvPr>
        </p:nvSpPr>
        <p:spPr>
          <a:xfrm>
            <a:off x="598725" y="131618"/>
            <a:ext cx="8596668" cy="720435"/>
          </a:xfrm>
        </p:spPr>
        <p:txBody>
          <a:bodyPr>
            <a:normAutofit/>
          </a:bodyPr>
          <a:lstStyle/>
          <a:p>
            <a:r>
              <a:rPr lang="en-US" sz="4000" b="1" dirty="0">
                <a:latin typeface="Times New Roman" panose="02020603050405020304" pitchFamily="18" charset="0"/>
                <a:cs typeface="Times New Roman" panose="02020603050405020304" pitchFamily="18" charset="0"/>
              </a:rPr>
              <a:t>Procurement Aspects of STRIVE</a:t>
            </a:r>
            <a:endParaRPr lang="en-US" sz="40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3FC1F8FC-451C-4AED-B72E-8356FED12A01}"/>
              </a:ext>
            </a:extLst>
          </p:cNvPr>
          <p:cNvSpPr>
            <a:spLocks noGrp="1"/>
          </p:cNvSpPr>
          <p:nvPr>
            <p:ph idx="1"/>
          </p:nvPr>
        </p:nvSpPr>
        <p:spPr>
          <a:xfrm>
            <a:off x="598726" y="852052"/>
            <a:ext cx="8871278" cy="5874329"/>
          </a:xfrm>
        </p:spPr>
        <p:txBody>
          <a:bodyPr>
            <a:normAutofit/>
          </a:bodyPr>
          <a:lstStyle/>
          <a:p>
            <a:r>
              <a:rPr lang="en-US" sz="2400" dirty="0">
                <a:latin typeface="Times New Roman" panose="02020603050405020304" pitchFamily="18" charset="0"/>
                <a:cs typeface="Times New Roman" panose="02020603050405020304" pitchFamily="18" charset="0"/>
              </a:rPr>
              <a:t>Objective of this section is to provide information on procurement aspects of STRIVE as detailed in the Procurement Chapter of the Operations Manual, as below :</a:t>
            </a:r>
          </a:p>
          <a:p>
            <a:pPr lvl="1"/>
            <a:r>
              <a:rPr lang="en-US" sz="2400" dirty="0">
                <a:latin typeface="Times New Roman" panose="02020603050405020304" pitchFamily="18" charset="0"/>
                <a:cs typeface="Times New Roman" panose="02020603050405020304" pitchFamily="18" charset="0"/>
              </a:rPr>
              <a:t>Applicable procurement rules</a:t>
            </a:r>
          </a:p>
          <a:p>
            <a:pPr lvl="1"/>
            <a:r>
              <a:rPr lang="en-US" sz="2400" dirty="0">
                <a:latin typeface="Times New Roman" panose="02020603050405020304" pitchFamily="18" charset="0"/>
                <a:cs typeface="Times New Roman" panose="02020603050405020304" pitchFamily="18" charset="0"/>
              </a:rPr>
              <a:t>Program Action Plan related to Procurement : ‘Procurement PAP’, as below :</a:t>
            </a:r>
          </a:p>
          <a:p>
            <a:pPr marL="1090613" lvl="1" indent="-342900" algn="just"/>
            <a:r>
              <a:rPr lang="en-US" sz="2400" dirty="0">
                <a:solidFill>
                  <a:schemeClr val="tx1"/>
                </a:solidFill>
                <a:latin typeface="Times New Roman" panose="02020603050405020304" pitchFamily="18" charset="0"/>
                <a:cs typeface="Times New Roman" panose="02020603050405020304" pitchFamily="18" charset="0"/>
              </a:rPr>
              <a:t>requirement of preparation of procurement plans in a standardized format and their disclosure in public domain, and their measurement; and</a:t>
            </a:r>
          </a:p>
          <a:p>
            <a:pPr marL="1090613" lvl="1" indent="-342900" algn="just"/>
            <a:r>
              <a:rPr lang="en-US" sz="2400" dirty="0">
                <a:solidFill>
                  <a:schemeClr val="tx1"/>
                </a:solidFill>
                <a:latin typeface="Times New Roman" panose="02020603050405020304" pitchFamily="18" charset="0"/>
                <a:cs typeface="Times New Roman" panose="02020603050405020304" pitchFamily="18" charset="0"/>
              </a:rPr>
              <a:t>importance of disclosing procurement complaint handling protocol applicable to STRIVE, and process and procedure for handling procurement related complaints in an unbiased and transparent manner</a:t>
            </a:r>
          </a:p>
          <a:p>
            <a:pPr lvl="1"/>
            <a:endParaRPr lang="en-US" dirty="0"/>
          </a:p>
        </p:txBody>
      </p:sp>
      <p:sp>
        <p:nvSpPr>
          <p:cNvPr id="4" name="Date Placeholder 3">
            <a:extLst>
              <a:ext uri="{FF2B5EF4-FFF2-40B4-BE49-F238E27FC236}">
                <a16:creationId xmlns:a16="http://schemas.microsoft.com/office/drawing/2014/main" id="{2F5091B6-8AA2-40A7-B5E1-7789EFCDE9CD}"/>
              </a:ext>
            </a:extLst>
          </p:cNvPr>
          <p:cNvSpPr>
            <a:spLocks noGrp="1"/>
          </p:cNvSpPr>
          <p:nvPr>
            <p:ph type="dt" sz="half" idx="10"/>
          </p:nvPr>
        </p:nvSpPr>
        <p:spPr>
          <a:xfrm>
            <a:off x="10424161" y="6361256"/>
            <a:ext cx="1767840" cy="365125"/>
          </a:xfrm>
        </p:spPr>
        <p:txBody>
          <a:bodyPr/>
          <a:lstStyle/>
          <a:p>
            <a:r>
              <a:rPr lang="en-US" dirty="0"/>
              <a:t>Wednesday, February 17, 2021</a:t>
            </a:r>
          </a:p>
        </p:txBody>
      </p:sp>
      <p:sp>
        <p:nvSpPr>
          <p:cNvPr id="5" name="Slide Number Placeholder 4">
            <a:extLst>
              <a:ext uri="{FF2B5EF4-FFF2-40B4-BE49-F238E27FC236}">
                <a16:creationId xmlns:a16="http://schemas.microsoft.com/office/drawing/2014/main" id="{C8A7C9DD-288B-4230-A04A-4D1DDD70C66C}"/>
              </a:ext>
            </a:extLst>
          </p:cNvPr>
          <p:cNvSpPr>
            <a:spLocks noGrp="1"/>
          </p:cNvSpPr>
          <p:nvPr>
            <p:ph type="sldNum" sz="quarter" idx="12"/>
          </p:nvPr>
        </p:nvSpPr>
        <p:spPr/>
        <p:txBody>
          <a:bodyPr/>
          <a:lstStyle/>
          <a:p>
            <a:fld id="{D8AFBD7D-355D-49A3-8082-685673155FDD}" type="slidenum">
              <a:rPr lang="en-US" smtClean="0"/>
              <a:t>6</a:t>
            </a:fld>
            <a:endParaRPr lang="en-US"/>
          </a:p>
        </p:txBody>
      </p:sp>
    </p:spTree>
    <p:extLst>
      <p:ext uri="{BB962C8B-B14F-4D97-AF65-F5344CB8AC3E}">
        <p14:creationId xmlns:p14="http://schemas.microsoft.com/office/powerpoint/2010/main" val="39676235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CD102-DBAC-4E51-A673-41FCFFD9A616}"/>
              </a:ext>
            </a:extLst>
          </p:cNvPr>
          <p:cNvSpPr>
            <a:spLocks noGrp="1"/>
          </p:cNvSpPr>
          <p:nvPr>
            <p:ph type="title"/>
          </p:nvPr>
        </p:nvSpPr>
        <p:spPr>
          <a:xfrm>
            <a:off x="598725" y="131618"/>
            <a:ext cx="8596668" cy="720435"/>
          </a:xfrm>
        </p:spPr>
        <p:txBody>
          <a:bodyPr>
            <a:normAutofit/>
          </a:bodyPr>
          <a:lstStyle/>
          <a:p>
            <a:r>
              <a:rPr lang="en-US" sz="4000" b="1" dirty="0">
                <a:latin typeface="Times New Roman" panose="02020603050405020304" pitchFamily="18" charset="0"/>
                <a:cs typeface="Times New Roman" panose="02020603050405020304" pitchFamily="18" charset="0"/>
              </a:rPr>
              <a:t>Procurement Aspects of STRIVE</a:t>
            </a:r>
            <a:endParaRPr lang="en-US" sz="40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3FC1F8FC-451C-4AED-B72E-8356FED12A01}"/>
              </a:ext>
            </a:extLst>
          </p:cNvPr>
          <p:cNvSpPr>
            <a:spLocks noGrp="1"/>
          </p:cNvSpPr>
          <p:nvPr>
            <p:ph idx="1"/>
          </p:nvPr>
        </p:nvSpPr>
        <p:spPr>
          <a:xfrm>
            <a:off x="598725" y="852052"/>
            <a:ext cx="9315479" cy="5874329"/>
          </a:xfrm>
        </p:spPr>
        <p:txBody>
          <a:bodyPr>
            <a:normAutofit/>
          </a:bodyPr>
          <a:lstStyle/>
          <a:p>
            <a:pPr lvl="1"/>
            <a:r>
              <a:rPr lang="en-US" sz="2400" dirty="0">
                <a:latin typeface="Times New Roman" panose="02020603050405020304" pitchFamily="18" charset="0"/>
                <a:cs typeface="Times New Roman" panose="02020603050405020304" pitchFamily="18" charset="0"/>
              </a:rPr>
              <a:t>Procurement disclosure requirements;</a:t>
            </a:r>
          </a:p>
          <a:p>
            <a:pPr lvl="1"/>
            <a:r>
              <a:rPr lang="en-US" sz="2400" dirty="0">
                <a:latin typeface="Times New Roman" panose="02020603050405020304" pitchFamily="18" charset="0"/>
                <a:cs typeface="Times New Roman" panose="02020603050405020304" pitchFamily="18" charset="0"/>
              </a:rPr>
              <a:t>Procurement record keeping for Program Audit; and</a:t>
            </a:r>
          </a:p>
          <a:p>
            <a:pPr lvl="1"/>
            <a:r>
              <a:rPr lang="en-US" sz="2400" dirty="0">
                <a:latin typeface="Times New Roman" panose="02020603050405020304" pitchFamily="18" charset="0"/>
                <a:cs typeface="Times New Roman" panose="02020603050405020304" pitchFamily="18" charset="0"/>
              </a:rPr>
              <a:t>Important standard terms and conditions of bidding:</a:t>
            </a:r>
          </a:p>
          <a:p>
            <a:pPr marL="1143000" lvl="1" indent="-395288"/>
            <a:r>
              <a:rPr lang="en-US" sz="2400" dirty="0">
                <a:latin typeface="Times New Roman" panose="02020603050405020304" pitchFamily="18" charset="0"/>
                <a:cs typeface="Times New Roman" panose="02020603050405020304" pitchFamily="18" charset="0"/>
              </a:rPr>
              <a:t>Fraud and Corruption</a:t>
            </a:r>
          </a:p>
          <a:p>
            <a:pPr marL="1143000" lvl="1" indent="-395288"/>
            <a:r>
              <a:rPr lang="en-US" sz="2400" dirty="0">
                <a:latin typeface="Times New Roman" panose="02020603050405020304" pitchFamily="18" charset="0"/>
                <a:cs typeface="Times New Roman" panose="02020603050405020304" pitchFamily="18" charset="0"/>
              </a:rPr>
              <a:t>Arbitration and Dispute Resolution</a:t>
            </a:r>
          </a:p>
          <a:p>
            <a:pPr marL="1143000" lvl="1" indent="-395288"/>
            <a:r>
              <a:rPr lang="en-US" sz="2400" dirty="0">
                <a:latin typeface="Times New Roman" panose="02020603050405020304" pitchFamily="18" charset="0"/>
                <a:cs typeface="Times New Roman" panose="02020603050405020304" pitchFamily="18" charset="0"/>
              </a:rPr>
              <a:t>Law Governing the Contract</a:t>
            </a:r>
          </a:p>
          <a:p>
            <a:pPr marL="1143000" lvl="1" indent="-395288"/>
            <a:r>
              <a:rPr lang="en-US" sz="2400" dirty="0">
                <a:latin typeface="Times New Roman" panose="02020603050405020304" pitchFamily="18" charset="0"/>
                <a:cs typeface="Times New Roman" panose="02020603050405020304" pitchFamily="18" charset="0"/>
              </a:rPr>
              <a:t>Insurance</a:t>
            </a:r>
          </a:p>
          <a:p>
            <a:pPr marL="1143000" lvl="1" indent="-395288"/>
            <a:r>
              <a:rPr lang="en-US" sz="2400" dirty="0">
                <a:latin typeface="Times New Roman" panose="02020603050405020304" pitchFamily="18" charset="0"/>
                <a:cs typeface="Times New Roman" panose="02020603050405020304" pitchFamily="18" charset="0"/>
              </a:rPr>
              <a:t>Patent Rights</a:t>
            </a:r>
          </a:p>
          <a:p>
            <a:pPr marL="1143000" lvl="1" indent="-395288"/>
            <a:r>
              <a:rPr lang="en-US" sz="2400" dirty="0">
                <a:latin typeface="Times New Roman" panose="02020603050405020304" pitchFamily="18" charset="0"/>
                <a:cs typeface="Times New Roman" panose="02020603050405020304" pitchFamily="18" charset="0"/>
              </a:rPr>
              <a:t>Force Majeure</a:t>
            </a:r>
          </a:p>
          <a:p>
            <a:pPr marL="1143000" lvl="1" indent="-395288"/>
            <a:r>
              <a:rPr lang="en-US" sz="2400" dirty="0">
                <a:latin typeface="Times New Roman" panose="02020603050405020304" pitchFamily="18" charset="0"/>
                <a:cs typeface="Times New Roman" panose="02020603050405020304" pitchFamily="18" charset="0"/>
              </a:rPr>
              <a:t>Conflict of Interest</a:t>
            </a:r>
          </a:p>
          <a:p>
            <a:pPr marL="1143000" lvl="1" indent="-395288"/>
            <a:r>
              <a:rPr lang="en-US" sz="2400" dirty="0">
                <a:latin typeface="Times New Roman" panose="02020603050405020304" pitchFamily="18" charset="0"/>
                <a:cs typeface="Times New Roman" panose="02020603050405020304" pitchFamily="18" charset="0"/>
              </a:rPr>
              <a:t>Payment Terms</a:t>
            </a:r>
          </a:p>
          <a:p>
            <a:pPr lvl="1"/>
            <a:endParaRPr lang="en-US" dirty="0"/>
          </a:p>
        </p:txBody>
      </p:sp>
      <p:sp>
        <p:nvSpPr>
          <p:cNvPr id="4" name="Date Placeholder 3">
            <a:extLst>
              <a:ext uri="{FF2B5EF4-FFF2-40B4-BE49-F238E27FC236}">
                <a16:creationId xmlns:a16="http://schemas.microsoft.com/office/drawing/2014/main" id="{2F5091B6-8AA2-40A7-B5E1-7789EFCDE9CD}"/>
              </a:ext>
            </a:extLst>
          </p:cNvPr>
          <p:cNvSpPr>
            <a:spLocks noGrp="1"/>
          </p:cNvSpPr>
          <p:nvPr>
            <p:ph type="dt" sz="half" idx="10"/>
          </p:nvPr>
        </p:nvSpPr>
        <p:spPr>
          <a:xfrm>
            <a:off x="10372876" y="6361256"/>
            <a:ext cx="1771890" cy="365125"/>
          </a:xfrm>
        </p:spPr>
        <p:txBody>
          <a:bodyPr/>
          <a:lstStyle/>
          <a:p>
            <a:r>
              <a:rPr lang="en-US" dirty="0"/>
              <a:t>Wednesday, February 17, 2021</a:t>
            </a:r>
          </a:p>
        </p:txBody>
      </p:sp>
      <p:sp>
        <p:nvSpPr>
          <p:cNvPr id="5" name="Slide Number Placeholder 4">
            <a:extLst>
              <a:ext uri="{FF2B5EF4-FFF2-40B4-BE49-F238E27FC236}">
                <a16:creationId xmlns:a16="http://schemas.microsoft.com/office/drawing/2014/main" id="{C8A7C9DD-288B-4230-A04A-4D1DDD70C66C}"/>
              </a:ext>
            </a:extLst>
          </p:cNvPr>
          <p:cNvSpPr>
            <a:spLocks noGrp="1"/>
          </p:cNvSpPr>
          <p:nvPr>
            <p:ph type="sldNum" sz="quarter" idx="12"/>
          </p:nvPr>
        </p:nvSpPr>
        <p:spPr/>
        <p:txBody>
          <a:bodyPr/>
          <a:lstStyle/>
          <a:p>
            <a:fld id="{D8AFBD7D-355D-49A3-8082-685673155FDD}" type="slidenum">
              <a:rPr lang="en-US" smtClean="0"/>
              <a:t>7</a:t>
            </a:fld>
            <a:endParaRPr lang="en-US"/>
          </a:p>
        </p:txBody>
      </p:sp>
    </p:spTree>
    <p:extLst>
      <p:ext uri="{BB962C8B-B14F-4D97-AF65-F5344CB8AC3E}">
        <p14:creationId xmlns:p14="http://schemas.microsoft.com/office/powerpoint/2010/main" val="3259550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D6007-C5F6-4B65-945D-DA96F54288A7}"/>
              </a:ext>
            </a:extLst>
          </p:cNvPr>
          <p:cNvSpPr>
            <a:spLocks noGrp="1"/>
          </p:cNvSpPr>
          <p:nvPr>
            <p:ph type="title"/>
          </p:nvPr>
        </p:nvSpPr>
        <p:spPr>
          <a:xfrm>
            <a:off x="284526" y="167469"/>
            <a:ext cx="9262145" cy="1325563"/>
          </a:xfrm>
        </p:spPr>
        <p:txBody>
          <a:bodyPr>
            <a:noAutofit/>
          </a:bodyPr>
          <a:lstStyle/>
          <a:p>
            <a:r>
              <a:rPr lang="en-US" sz="4000" b="1" dirty="0">
                <a:latin typeface="Times New Roman" panose="02020603050405020304" pitchFamily="18" charset="0"/>
                <a:cs typeface="Times New Roman" panose="02020603050405020304" pitchFamily="18" charset="0"/>
              </a:rPr>
              <a:t>Procuring Entities and Applicable Procurement Methods/Rules</a:t>
            </a:r>
            <a:endParaRPr lang="en-US" sz="4000" dirty="0"/>
          </a:p>
        </p:txBody>
      </p:sp>
      <p:sp>
        <p:nvSpPr>
          <p:cNvPr id="3" name="Content Placeholder 2">
            <a:extLst>
              <a:ext uri="{FF2B5EF4-FFF2-40B4-BE49-F238E27FC236}">
                <a16:creationId xmlns:a16="http://schemas.microsoft.com/office/drawing/2014/main" id="{C6E7E905-915E-4B55-87A3-63B2B98BA7F6}"/>
              </a:ext>
            </a:extLst>
          </p:cNvPr>
          <p:cNvSpPr>
            <a:spLocks noGrp="1"/>
          </p:cNvSpPr>
          <p:nvPr>
            <p:ph idx="1"/>
          </p:nvPr>
        </p:nvSpPr>
        <p:spPr>
          <a:xfrm>
            <a:off x="389614" y="1401544"/>
            <a:ext cx="9056390" cy="5456456"/>
          </a:xfrm>
        </p:spPr>
        <p:txBody>
          <a:bodyPr>
            <a:noAutofit/>
          </a:bodyPr>
          <a:lstStyle/>
          <a:p>
            <a:pPr algn="just"/>
            <a:r>
              <a:rPr lang="en-US" sz="2400" dirty="0">
                <a:latin typeface="Times New Roman" panose="02020603050405020304" pitchFamily="18" charset="0"/>
                <a:cs typeface="Times New Roman" panose="02020603050405020304" pitchFamily="18" charset="0"/>
              </a:rPr>
              <a:t>Procuring entities in STRIVE belong to both public and private sectors, as below : </a:t>
            </a:r>
          </a:p>
          <a:p>
            <a:pPr lvl="1" algn="just"/>
            <a:r>
              <a:rPr lang="en-US" sz="2400" dirty="0">
                <a:latin typeface="Times New Roman" panose="02020603050405020304" pitchFamily="18" charset="0"/>
                <a:cs typeface="Times New Roman" panose="02020603050405020304" pitchFamily="18" charset="0"/>
              </a:rPr>
              <a:t>National Project Implementation Unit (NPIU)</a:t>
            </a:r>
          </a:p>
          <a:p>
            <a:pPr lvl="1" algn="just"/>
            <a:r>
              <a:rPr lang="en-US" sz="2400" dirty="0">
                <a:latin typeface="Times New Roman" panose="02020603050405020304" pitchFamily="18" charset="0"/>
                <a:cs typeface="Times New Roman" panose="02020603050405020304" pitchFamily="18" charset="0"/>
              </a:rPr>
              <a:t>Central Staff Training and Research Institute (CSTARI)</a:t>
            </a:r>
          </a:p>
          <a:p>
            <a:pPr lvl="1" algn="just"/>
            <a:r>
              <a:rPr lang="en-US" sz="2400" dirty="0">
                <a:latin typeface="Times New Roman" panose="02020603050405020304" pitchFamily="18" charset="0"/>
                <a:cs typeface="Times New Roman" panose="02020603050405020304" pitchFamily="18" charset="0"/>
              </a:rPr>
              <a:t>National Skill Training Institutes (NSTIs)</a:t>
            </a:r>
          </a:p>
          <a:p>
            <a:pPr lvl="1" algn="just"/>
            <a:r>
              <a:rPr lang="en-US" sz="2400" dirty="0">
                <a:latin typeface="Times New Roman" panose="02020603050405020304" pitchFamily="18" charset="0"/>
                <a:cs typeface="Times New Roman" panose="02020603050405020304" pitchFamily="18" charset="0"/>
              </a:rPr>
              <a:t>National Instructional Media Institute (NIMI)</a:t>
            </a:r>
          </a:p>
          <a:p>
            <a:pPr lvl="1" algn="just"/>
            <a:r>
              <a:rPr lang="en-US" sz="2400" dirty="0">
                <a:latin typeface="Times New Roman" panose="02020603050405020304" pitchFamily="18" charset="0"/>
                <a:cs typeface="Times New Roman" panose="02020603050405020304" pitchFamily="18" charset="0"/>
              </a:rPr>
              <a:t>State Project Implementation Unit (SPIU)</a:t>
            </a:r>
          </a:p>
          <a:p>
            <a:pPr lvl="1" algn="just"/>
            <a:r>
              <a:rPr lang="en-US" sz="2400" dirty="0">
                <a:latin typeface="Times New Roman" panose="02020603050405020304" pitchFamily="18" charset="0"/>
                <a:cs typeface="Times New Roman" panose="02020603050405020304" pitchFamily="18" charset="0"/>
              </a:rPr>
              <a:t>State Apprentice Monitoring Cell (SAMC)</a:t>
            </a:r>
          </a:p>
          <a:p>
            <a:pPr lvl="1" algn="just"/>
            <a:r>
              <a:rPr lang="en-US" sz="2400" dirty="0">
                <a:latin typeface="Times New Roman" panose="02020603050405020304" pitchFamily="18" charset="0"/>
                <a:cs typeface="Times New Roman" panose="02020603050405020304" pitchFamily="18" charset="0"/>
              </a:rPr>
              <a:t>Government and Private ITIs</a:t>
            </a:r>
          </a:p>
          <a:p>
            <a:pPr lvl="1" algn="just"/>
            <a:r>
              <a:rPr lang="en-US" sz="2400" dirty="0">
                <a:latin typeface="Times New Roman" panose="02020603050405020304" pitchFamily="18" charset="0"/>
                <a:cs typeface="Times New Roman" panose="02020603050405020304" pitchFamily="18" charset="0"/>
              </a:rPr>
              <a:t>Industry Clusters (ICs)</a:t>
            </a:r>
          </a:p>
          <a:p>
            <a:pPr lvl="1" algn="just"/>
            <a:endParaRPr lang="en-US" sz="2400" dirty="0">
              <a:latin typeface="Times New Roman" panose="02020603050405020304" pitchFamily="18" charset="0"/>
              <a:cs typeface="Times New Roman" panose="02020603050405020304" pitchFamily="18" charset="0"/>
            </a:endParaRPr>
          </a:p>
          <a:p>
            <a:pPr algn="just"/>
            <a:endParaRPr lang="en-US" sz="1000" i="1" dirty="0">
              <a:latin typeface="Times New Roman" panose="02020603050405020304" pitchFamily="18" charset="0"/>
              <a:cs typeface="Times New Roman" panose="02020603050405020304" pitchFamily="18" charset="0"/>
            </a:endParaRPr>
          </a:p>
        </p:txBody>
      </p:sp>
      <p:sp>
        <p:nvSpPr>
          <p:cNvPr id="4" name="Date Placeholder 3">
            <a:extLst>
              <a:ext uri="{FF2B5EF4-FFF2-40B4-BE49-F238E27FC236}">
                <a16:creationId xmlns:a16="http://schemas.microsoft.com/office/drawing/2014/main" id="{61E2A757-6911-4EEE-989C-26D88F2DA8DB}"/>
              </a:ext>
            </a:extLst>
          </p:cNvPr>
          <p:cNvSpPr>
            <a:spLocks noGrp="1"/>
          </p:cNvSpPr>
          <p:nvPr>
            <p:ph type="dt" sz="half" idx="10"/>
          </p:nvPr>
        </p:nvSpPr>
        <p:spPr>
          <a:xfrm>
            <a:off x="10169718" y="6356349"/>
            <a:ext cx="1831457" cy="365125"/>
          </a:xfrm>
        </p:spPr>
        <p:txBody>
          <a:bodyPr/>
          <a:lstStyle/>
          <a:p>
            <a:r>
              <a:rPr lang="en-US" dirty="0"/>
              <a:t>Wednesday, February 17, 2021</a:t>
            </a:r>
          </a:p>
        </p:txBody>
      </p:sp>
      <p:sp>
        <p:nvSpPr>
          <p:cNvPr id="5" name="Slide Number Placeholder 4">
            <a:extLst>
              <a:ext uri="{FF2B5EF4-FFF2-40B4-BE49-F238E27FC236}">
                <a16:creationId xmlns:a16="http://schemas.microsoft.com/office/drawing/2014/main" id="{EC587C55-26A8-47AD-A7D3-47E5C29E9884}"/>
              </a:ext>
            </a:extLst>
          </p:cNvPr>
          <p:cNvSpPr>
            <a:spLocks noGrp="1"/>
          </p:cNvSpPr>
          <p:nvPr>
            <p:ph type="sldNum" sz="quarter" idx="12"/>
          </p:nvPr>
        </p:nvSpPr>
        <p:spPr/>
        <p:txBody>
          <a:bodyPr/>
          <a:lstStyle/>
          <a:p>
            <a:fld id="{D8AFBD7D-355D-49A3-8082-685673155FDD}" type="slidenum">
              <a:rPr lang="en-US" smtClean="0"/>
              <a:t>8</a:t>
            </a:fld>
            <a:endParaRPr lang="en-US" dirty="0"/>
          </a:p>
        </p:txBody>
      </p:sp>
    </p:spTree>
    <p:extLst>
      <p:ext uri="{BB962C8B-B14F-4D97-AF65-F5344CB8AC3E}">
        <p14:creationId xmlns:p14="http://schemas.microsoft.com/office/powerpoint/2010/main" val="29382889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D6007-C5F6-4B65-945D-DA96F54288A7}"/>
              </a:ext>
            </a:extLst>
          </p:cNvPr>
          <p:cNvSpPr>
            <a:spLocks noGrp="1"/>
          </p:cNvSpPr>
          <p:nvPr>
            <p:ph type="title"/>
          </p:nvPr>
        </p:nvSpPr>
        <p:spPr>
          <a:xfrm>
            <a:off x="284526" y="167469"/>
            <a:ext cx="9929738" cy="1325563"/>
          </a:xfrm>
        </p:spPr>
        <p:txBody>
          <a:bodyPr>
            <a:noAutofit/>
          </a:bodyPr>
          <a:lstStyle/>
          <a:p>
            <a:r>
              <a:rPr lang="en-US" sz="4000" b="1" dirty="0">
                <a:latin typeface="Times New Roman" panose="02020603050405020304" pitchFamily="18" charset="0"/>
                <a:cs typeface="Times New Roman" panose="02020603050405020304" pitchFamily="18" charset="0"/>
              </a:rPr>
              <a:t>Procuring Entities and Applicable Procurement Methods/Rules</a:t>
            </a:r>
            <a:endParaRPr lang="en-US" sz="4000" dirty="0"/>
          </a:p>
        </p:txBody>
      </p:sp>
      <p:sp>
        <p:nvSpPr>
          <p:cNvPr id="3" name="Content Placeholder 2">
            <a:extLst>
              <a:ext uri="{FF2B5EF4-FFF2-40B4-BE49-F238E27FC236}">
                <a16:creationId xmlns:a16="http://schemas.microsoft.com/office/drawing/2014/main" id="{C6E7E905-915E-4B55-87A3-63B2B98BA7F6}"/>
              </a:ext>
            </a:extLst>
          </p:cNvPr>
          <p:cNvSpPr>
            <a:spLocks noGrp="1"/>
          </p:cNvSpPr>
          <p:nvPr>
            <p:ph idx="1"/>
          </p:nvPr>
        </p:nvSpPr>
        <p:spPr>
          <a:xfrm>
            <a:off x="284526" y="1082455"/>
            <a:ext cx="9161478" cy="5456456"/>
          </a:xfrm>
        </p:spPr>
        <p:txBody>
          <a:bodyPr>
            <a:noAutofit/>
          </a:bodyPr>
          <a:lstStyle/>
          <a:p>
            <a:pPr marL="457200" lvl="1" indent="0" algn="just">
              <a:buNone/>
            </a:pPr>
            <a:endParaRPr lang="en-US" sz="1800">
              <a:latin typeface="Times New Roman" panose="02020603050405020304" pitchFamily="18" charset="0"/>
              <a:cs typeface="Times New Roman" panose="02020603050405020304" pitchFamily="18" charset="0"/>
            </a:endParaRPr>
          </a:p>
          <a:p>
            <a:pPr algn="just"/>
            <a:endParaRPr lang="en-US" sz="1000" i="1" dirty="0">
              <a:latin typeface="Times New Roman" panose="02020603050405020304" pitchFamily="18" charset="0"/>
              <a:cs typeface="Times New Roman" panose="02020603050405020304" pitchFamily="18" charset="0"/>
            </a:endParaRPr>
          </a:p>
        </p:txBody>
      </p:sp>
      <p:sp>
        <p:nvSpPr>
          <p:cNvPr id="4" name="Date Placeholder 3">
            <a:extLst>
              <a:ext uri="{FF2B5EF4-FFF2-40B4-BE49-F238E27FC236}">
                <a16:creationId xmlns:a16="http://schemas.microsoft.com/office/drawing/2014/main" id="{61E2A757-6911-4EEE-989C-26D88F2DA8DB}"/>
              </a:ext>
            </a:extLst>
          </p:cNvPr>
          <p:cNvSpPr>
            <a:spLocks noGrp="1"/>
          </p:cNvSpPr>
          <p:nvPr>
            <p:ph type="dt" sz="half" idx="10"/>
          </p:nvPr>
        </p:nvSpPr>
        <p:spPr>
          <a:xfrm>
            <a:off x="10214264" y="6356349"/>
            <a:ext cx="1786911" cy="365125"/>
          </a:xfrm>
        </p:spPr>
        <p:txBody>
          <a:bodyPr/>
          <a:lstStyle/>
          <a:p>
            <a:r>
              <a:rPr lang="en-US" dirty="0"/>
              <a:t>Wednesday, February 17, 2021</a:t>
            </a:r>
          </a:p>
        </p:txBody>
      </p:sp>
      <p:sp>
        <p:nvSpPr>
          <p:cNvPr id="5" name="Slide Number Placeholder 4">
            <a:extLst>
              <a:ext uri="{FF2B5EF4-FFF2-40B4-BE49-F238E27FC236}">
                <a16:creationId xmlns:a16="http://schemas.microsoft.com/office/drawing/2014/main" id="{EC587C55-26A8-47AD-A7D3-47E5C29E9884}"/>
              </a:ext>
            </a:extLst>
          </p:cNvPr>
          <p:cNvSpPr>
            <a:spLocks noGrp="1"/>
          </p:cNvSpPr>
          <p:nvPr>
            <p:ph type="sldNum" sz="quarter" idx="12"/>
          </p:nvPr>
        </p:nvSpPr>
        <p:spPr/>
        <p:txBody>
          <a:bodyPr/>
          <a:lstStyle/>
          <a:p>
            <a:fld id="{D8AFBD7D-355D-49A3-8082-685673155FDD}" type="slidenum">
              <a:rPr lang="en-US" smtClean="0"/>
              <a:t>9</a:t>
            </a:fld>
            <a:endParaRPr lang="en-US" dirty="0"/>
          </a:p>
        </p:txBody>
      </p:sp>
      <p:graphicFrame>
        <p:nvGraphicFramePr>
          <p:cNvPr id="6" name="Table 5">
            <a:extLst>
              <a:ext uri="{FF2B5EF4-FFF2-40B4-BE49-F238E27FC236}">
                <a16:creationId xmlns:a16="http://schemas.microsoft.com/office/drawing/2014/main" id="{CD78499A-3620-4721-9242-2B5CA563C506}"/>
              </a:ext>
            </a:extLst>
          </p:cNvPr>
          <p:cNvGraphicFramePr>
            <a:graphicFrameLocks noGrp="1"/>
          </p:cNvGraphicFramePr>
          <p:nvPr>
            <p:extLst>
              <p:ext uri="{D42A27DB-BD31-4B8C-83A1-F6EECF244321}">
                <p14:modId xmlns:p14="http://schemas.microsoft.com/office/powerpoint/2010/main" val="2790828924"/>
              </p:ext>
            </p:extLst>
          </p:nvPr>
        </p:nvGraphicFramePr>
        <p:xfrm>
          <a:off x="381865" y="1732980"/>
          <a:ext cx="10215679" cy="4416864"/>
        </p:xfrm>
        <a:graphic>
          <a:graphicData uri="http://schemas.openxmlformats.org/drawingml/2006/table">
            <a:tbl>
              <a:tblPr firstRow="1" firstCol="1" bandRow="1">
                <a:tableStyleId>{5C22544A-7EE6-4342-B048-85BDC9FD1C3A}</a:tableStyleId>
              </a:tblPr>
              <a:tblGrid>
                <a:gridCol w="2325236">
                  <a:extLst>
                    <a:ext uri="{9D8B030D-6E8A-4147-A177-3AD203B41FA5}">
                      <a16:colId xmlns:a16="http://schemas.microsoft.com/office/drawing/2014/main" val="61961545"/>
                    </a:ext>
                  </a:extLst>
                </a:gridCol>
                <a:gridCol w="185416">
                  <a:extLst>
                    <a:ext uri="{9D8B030D-6E8A-4147-A177-3AD203B41FA5}">
                      <a16:colId xmlns:a16="http://schemas.microsoft.com/office/drawing/2014/main" val="2376306526"/>
                    </a:ext>
                  </a:extLst>
                </a:gridCol>
                <a:gridCol w="2832874">
                  <a:extLst>
                    <a:ext uri="{9D8B030D-6E8A-4147-A177-3AD203B41FA5}">
                      <a16:colId xmlns:a16="http://schemas.microsoft.com/office/drawing/2014/main" val="1042207188"/>
                    </a:ext>
                  </a:extLst>
                </a:gridCol>
                <a:gridCol w="4872153">
                  <a:extLst>
                    <a:ext uri="{9D8B030D-6E8A-4147-A177-3AD203B41FA5}">
                      <a16:colId xmlns:a16="http://schemas.microsoft.com/office/drawing/2014/main" val="4098403058"/>
                    </a:ext>
                  </a:extLst>
                </a:gridCol>
              </a:tblGrid>
              <a:tr h="0">
                <a:tc>
                  <a:txBody>
                    <a:bodyPr/>
                    <a:lstStyle/>
                    <a:p>
                      <a:pPr marL="0" marR="0">
                        <a:lnSpc>
                          <a:spcPct val="107000"/>
                        </a:lnSpc>
                        <a:spcBef>
                          <a:spcPts val="0"/>
                        </a:spcBef>
                        <a:spcAft>
                          <a:spcPts val="0"/>
                        </a:spcAft>
                      </a:pPr>
                      <a:r>
                        <a:rPr lang="en-US" sz="1800" dirty="0">
                          <a:effectLst/>
                        </a:rPr>
                        <a:t>STRIVE COMPONENTS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Procuring Entity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Applicable Procurement Rules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04044405"/>
                  </a:ext>
                </a:extLst>
              </a:tr>
              <a:tr h="648298">
                <a:tc rowSpan="3">
                  <a:txBody>
                    <a:bodyPr/>
                    <a:lstStyle/>
                    <a:p>
                      <a:pPr marL="0" marR="0">
                        <a:lnSpc>
                          <a:spcPct val="107000"/>
                        </a:lnSpc>
                        <a:spcBef>
                          <a:spcPts val="0"/>
                        </a:spcBef>
                        <a:spcAft>
                          <a:spcPts val="0"/>
                        </a:spcAft>
                      </a:pPr>
                      <a:r>
                        <a:rPr lang="en-US" sz="1800" dirty="0">
                          <a:effectLst/>
                        </a:rPr>
                        <a:t>PROGRAM [COVERING RESULT AREAS 1 TO 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Centrally Financed Institutions (CFIs)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GFR 2017, as updated from time to time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41219335"/>
                  </a:ext>
                </a:extLst>
              </a:tr>
              <a:tr h="1313211">
                <a:tc vMerge="1">
                  <a:txBody>
                    <a:bodyPr/>
                    <a:lstStyle/>
                    <a:p>
                      <a:endParaRPr lang="en-US"/>
                    </a:p>
                  </a:txBody>
                  <a:tcPr/>
                </a:tc>
                <a:tc>
                  <a:txBody>
                    <a:bodyPr/>
                    <a:lstStyle/>
                    <a:p>
                      <a:pPr marL="0" marR="0">
                        <a:lnSpc>
                          <a:spcPct val="107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SPIUS, and Government ITIs</a:t>
                      </a:r>
                    </a:p>
                  </a:txBody>
                  <a:tcPr marL="68580" marR="68580" marT="0" marB="0"/>
                </a:tc>
                <a:tc>
                  <a:txBody>
                    <a:bodyPr/>
                    <a:lstStyle/>
                    <a:p>
                      <a:pPr marL="0" marR="0">
                        <a:lnSpc>
                          <a:spcPct val="107000"/>
                        </a:lnSpc>
                        <a:spcBef>
                          <a:spcPts val="0"/>
                        </a:spcBef>
                        <a:spcAft>
                          <a:spcPts val="0"/>
                        </a:spcAft>
                      </a:pPr>
                      <a:r>
                        <a:rPr lang="en-US" sz="1800" dirty="0">
                          <a:effectLst/>
                        </a:rPr>
                        <a:t>State Financial Rules/legislation on procurement, as updated from time to time</a:t>
                      </a:r>
                    </a:p>
                    <a:p>
                      <a:pPr marL="0" marR="0">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37480547"/>
                  </a:ext>
                </a:extLst>
              </a:tr>
              <a:tr h="1122959">
                <a:tc vMerge="1">
                  <a:txBody>
                    <a:bodyPr/>
                    <a:lstStyle/>
                    <a:p>
                      <a:endParaRPr lang="en-US"/>
                    </a:p>
                  </a:txBody>
                  <a:tcPr/>
                </a:tc>
                <a:tc>
                  <a:txBody>
                    <a:bodyPr/>
                    <a:lstStyle/>
                    <a:p>
                      <a:pPr marL="0" marR="0">
                        <a:lnSpc>
                          <a:spcPct val="107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Private ITIs and ICs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Applicable procurement method to be governed by “Canons of Financial Propriety” with due attention to economy and efficiency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69521882"/>
                  </a:ext>
                </a:extLst>
              </a:tr>
              <a:tr h="760070">
                <a:tc>
                  <a:txBody>
                    <a:bodyPr/>
                    <a:lstStyle/>
                    <a:p>
                      <a:pPr marL="0" marR="0">
                        <a:lnSpc>
                          <a:spcPct val="107000"/>
                        </a:lnSpc>
                        <a:spcBef>
                          <a:spcPts val="0"/>
                        </a:spcBef>
                        <a:spcAft>
                          <a:spcPts val="0"/>
                        </a:spcAft>
                      </a:pPr>
                      <a:r>
                        <a:rPr lang="en-US" sz="1800" dirty="0">
                          <a:effectLst/>
                        </a:rPr>
                        <a:t>TECHNICAL ASSISTANCE (TA)</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NPIU</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World Bank Procurement Rules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46365963"/>
                  </a:ext>
                </a:extLst>
              </a:tr>
            </a:tbl>
          </a:graphicData>
        </a:graphic>
      </p:graphicFrame>
    </p:spTree>
    <p:extLst>
      <p:ext uri="{BB962C8B-B14F-4D97-AF65-F5344CB8AC3E}">
        <p14:creationId xmlns:p14="http://schemas.microsoft.com/office/powerpoint/2010/main" val="80706445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2437</TotalTime>
  <Words>2606</Words>
  <Application>Microsoft Office PowerPoint</Application>
  <PresentationFormat>Widescreen</PresentationFormat>
  <Paragraphs>230</Paragraphs>
  <Slides>22</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Mangal</vt:lpstr>
      <vt:lpstr>Times New Roman</vt:lpstr>
      <vt:lpstr>Trebuchet MS</vt:lpstr>
      <vt:lpstr>Wingdings 3</vt:lpstr>
      <vt:lpstr>Facet</vt:lpstr>
      <vt:lpstr>      Workshop on Procurement Requirement and Arrangements Wednesday, 17th  February 2021, 11:00 AM – 1:00 PM               </vt:lpstr>
      <vt:lpstr>Index</vt:lpstr>
      <vt:lpstr>Legal Aspects </vt:lpstr>
      <vt:lpstr>Legal Aspects </vt:lpstr>
      <vt:lpstr>Operational Aspects of STRIVE  </vt:lpstr>
      <vt:lpstr>Procurement Aspects of STRIVE</vt:lpstr>
      <vt:lpstr>Procurement Aspects of STRIVE</vt:lpstr>
      <vt:lpstr>Procuring Entities and Applicable Procurement Methods/Rules</vt:lpstr>
      <vt:lpstr>Procuring Entities and Applicable Procurement Methods/Rules</vt:lpstr>
      <vt:lpstr>Procurement Responsibilities of SPIU </vt:lpstr>
      <vt:lpstr>Program Action Plan Related to Procurement : Procurement PAP</vt:lpstr>
      <vt:lpstr>Program Action Plan Related to Procurement : Procurement PAP</vt:lpstr>
      <vt:lpstr>Procurement Plan </vt:lpstr>
      <vt:lpstr>Procurement Plan </vt:lpstr>
      <vt:lpstr>Disclosure of Procurement Information</vt:lpstr>
      <vt:lpstr>Procurement Complaint Redressal Mechanism</vt:lpstr>
      <vt:lpstr>Procurement Complaint Redressal Mechanism</vt:lpstr>
      <vt:lpstr>Complaint Redressal Mechanism pertaining to Procurement of Goods, Works and Services</vt:lpstr>
      <vt:lpstr>Procurement Reporting requirements</vt:lpstr>
      <vt:lpstr>Procurement Audit by Auditors : Included in Program Audit</vt:lpstr>
      <vt:lpstr>Procurement Audit by Auditors : Included in Program Audit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Procurement Requirement and Arrangements</dc:title>
  <dc:creator>Punita KB</dc:creator>
  <cp:lastModifiedBy>Rajesh Meena ,NPIU</cp:lastModifiedBy>
  <cp:revision>161</cp:revision>
  <cp:lastPrinted>2021-02-12T09:18:25Z</cp:lastPrinted>
  <dcterms:created xsi:type="dcterms:W3CDTF">2021-02-04T05:02:00Z</dcterms:created>
  <dcterms:modified xsi:type="dcterms:W3CDTF">2021-02-17T09:01:33Z</dcterms:modified>
</cp:coreProperties>
</file>